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2" r:id="rId2"/>
    <p:sldId id="272" r:id="rId3"/>
    <p:sldId id="270" r:id="rId4"/>
    <p:sldId id="274" r:id="rId5"/>
    <p:sldId id="277" r:id="rId6"/>
    <p:sldId id="279" r:id="rId7"/>
    <p:sldId id="278" r:id="rId8"/>
    <p:sldId id="275" r:id="rId9"/>
    <p:sldId id="281" r:id="rId10"/>
    <p:sldId id="276" r:id="rId11"/>
    <p:sldId id="280" r:id="rId12"/>
    <p:sldId id="273" r:id="rId13"/>
    <p:sldId id="262" r:id="rId14"/>
    <p:sldId id="261" r:id="rId15"/>
    <p:sldId id="283" r:id="rId16"/>
    <p:sldId id="285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591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2F3E29-9C04-48BE-AF3E-5FBD5C71759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8D6CB7-214B-45F0-80B8-8BF9BA7A1E2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7DFD8-9AAF-416D-852F-6675A3C6F3DD}" type="slidenum">
              <a:rPr lang="fr-FR"/>
              <a:pPr/>
              <a:t>1</a:t>
            </a:fld>
            <a:endParaRPr lang="fr-F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A8544-E5E4-4085-A8B1-C5B8A7ED959A}" type="slidenum">
              <a:rPr lang="fr-FR"/>
              <a:pPr/>
              <a:t>10</a:t>
            </a:fld>
            <a:endParaRPr lang="fr-FR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D5F31-ACFE-462E-83F9-28BDB2E25D31}" type="slidenum">
              <a:rPr lang="fr-FR"/>
              <a:pPr/>
              <a:t>11</a:t>
            </a:fld>
            <a:endParaRPr lang="fr-F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95627-FB6A-4398-A945-AD210B9909C2}" type="slidenum">
              <a:rPr lang="fr-FR"/>
              <a:pPr/>
              <a:t>12</a:t>
            </a:fld>
            <a:endParaRPr lang="fr-FR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4D8EE-720D-4403-96BE-37A456F4280E}" type="slidenum">
              <a:rPr lang="fr-FR"/>
              <a:pPr/>
              <a:t>13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86BEC-BFFE-438C-B40B-93AE703555A0}" type="slidenum">
              <a:rPr lang="fr-FR"/>
              <a:pPr/>
              <a:t>14</a:t>
            </a:fld>
            <a:endParaRPr lang="fr-F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6B467-19B3-407E-AAAD-3E968297AD21}" type="slidenum">
              <a:rPr lang="fr-FR"/>
              <a:pPr/>
              <a:t>15</a:t>
            </a:fld>
            <a:endParaRPr lang="fr-FR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7DFD8-9AAF-416D-852F-6675A3C6F3DD}" type="slidenum">
              <a:rPr lang="fr-FR"/>
              <a:pPr/>
              <a:t>16</a:t>
            </a:fld>
            <a:endParaRPr lang="fr-F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BCF66-D934-46FA-9396-9EFF01719744}" type="slidenum">
              <a:rPr lang="fr-FR"/>
              <a:pPr/>
              <a:t>2</a:t>
            </a:fld>
            <a:endParaRPr lang="fr-F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91DD1-7D66-4F81-AB56-B046A66F2A77}" type="slidenum">
              <a:rPr lang="fr-FR"/>
              <a:pPr/>
              <a:t>3</a:t>
            </a:fld>
            <a:endParaRPr lang="fr-F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9F246-2081-4AA9-8131-C564586D8DD9}" type="slidenum">
              <a:rPr lang="fr-FR"/>
              <a:pPr/>
              <a:t>4</a:t>
            </a:fld>
            <a:endParaRPr lang="fr-FR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E2420-8147-478D-B7F0-4973267B0AE8}" type="slidenum">
              <a:rPr lang="fr-FR"/>
              <a:pPr/>
              <a:t>5</a:t>
            </a:fld>
            <a:endParaRPr lang="fr-F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6D3AA-9E79-48B8-B7BC-D591A8A41613}" type="slidenum">
              <a:rPr lang="fr-FR"/>
              <a:pPr/>
              <a:t>6</a:t>
            </a:fld>
            <a:endParaRPr lang="fr-FR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8B2F1-74DB-42DC-9517-F51AC94C715C}" type="slidenum">
              <a:rPr lang="fr-FR"/>
              <a:pPr/>
              <a:t>7</a:t>
            </a:fld>
            <a:endParaRPr lang="fr-F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D6350-358A-4C31-A11A-BFFBB57BA9E2}" type="slidenum">
              <a:rPr lang="fr-FR"/>
              <a:pPr/>
              <a:t>8</a:t>
            </a:fld>
            <a:endParaRPr lang="fr-FR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61DC8-1D77-455E-AB6F-75F0A9781BCB}" type="slidenum">
              <a:rPr lang="fr-FR"/>
              <a:pPr/>
              <a:t>9</a:t>
            </a:fld>
            <a:endParaRPr lang="fr-F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7EFE5-099B-4B21-AFB7-BFAF698AA98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7A5BA-A14B-444F-981D-860542D8E1C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549BA-D712-4FAA-84B7-47D64257ED6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FD1CC7-B2E9-4AA2-8F9B-3B79EF375C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9ADCB3-D8DD-46BE-9CCA-8B3486F9EAF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6F50C-5F94-4FBA-9342-AFF4D4C85C3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604F6-98CD-4661-8D16-B8065E4A48A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0F92B-4E6C-4949-A895-A85C950BACA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E0A7A-6FC0-4D05-8A2A-1E7722AB3A8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6E1DE-3978-4D3E-8E4B-069F17911D9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746D7-B9BC-4FA4-B841-5F3AB2EF8E5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554D4-B7D3-49FE-8D1D-1935CD365B3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5C035-CD35-4930-ACC6-79829FF86B1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81EC57-1A8B-4DF7-849F-0458322190C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google.fr/url?q=http://www.opti-med.de/nc/en/products/details/p-kategorie/gastroenterologie/subkategorie/gastroenterologische-drainagen/p-produkt/gallenendoprothese-doppelpigtail/&amp;sa=U&amp;ei=xh1EU-TZMeub1AWnroHoCg&amp;ved=0CDAQ9QEwAA&amp;usg=AFQjCNHnTQfYAdrvo3NgmEIqdH8pLgBqt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sz="3200" i="1" dirty="0"/>
              <a:t>Incidence, presentation and management of enteric leaks after Omega Loop Gastric By-pass (OLGB)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886200"/>
            <a:ext cx="8424862" cy="622300"/>
          </a:xfrm>
        </p:spPr>
        <p:txBody>
          <a:bodyPr/>
          <a:lstStyle/>
          <a:p>
            <a:r>
              <a:rPr lang="fr-FR" altLang="fr-FR" sz="2000" b="1"/>
              <a:t>L Genser (2), A Soprani(1,2), O Sibaud (1), J Godfroy (1), J Cady (1)</a:t>
            </a:r>
          </a:p>
          <a:p>
            <a:endParaRPr lang="fr-FR" altLang="fr-FR" sz="2000" b="1"/>
          </a:p>
          <a:p>
            <a:endParaRPr lang="fr-FR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58775" y="4797425"/>
            <a:ext cx="87852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1600" b="1"/>
              <a:t>1- Clinique Geoffroy Saint Hilaire (Paris), </a:t>
            </a:r>
          </a:p>
          <a:p>
            <a:r>
              <a:rPr lang="fr-FR" altLang="fr-FR" sz="1600" b="1"/>
              <a:t>2- Service de Chirurgie Digestive et Hépato-Bilio-Pancréatique, Pitié Salpêtrière (Paris)</a:t>
            </a:r>
          </a:p>
          <a:p>
            <a:endParaRPr lang="fr-FR" altLang="fr-FR" sz="1600" b="1"/>
          </a:p>
          <a:p>
            <a:pPr>
              <a:spcBef>
                <a:spcPct val="50000"/>
              </a:spcBef>
            </a:pPr>
            <a:endParaRPr lang="fr-FR" sz="160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11188" y="8366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86022" name="Picture 146" descr="Logo de la Clinique Geoffroy Saint Hila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13319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7308850" y="549275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9" name="Picture 840" descr="D:\boulot\GHPS\Logo_PSL_CFX_2012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49275"/>
            <a:ext cx="1068387" cy="119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025" name="Picture 5" descr="aph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1785926"/>
            <a:ext cx="11430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by pass omega 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476250"/>
            <a:ext cx="1960563" cy="3502025"/>
          </a:xfrm>
          <a:noFill/>
          <a:ln/>
        </p:spPr>
      </p:pic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1042988" y="2133600"/>
            <a:ext cx="360362" cy="2873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1187450" y="765175"/>
            <a:ext cx="360363" cy="5762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1187450" y="981075"/>
            <a:ext cx="360363" cy="1223963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987675" y="1484313"/>
            <a:ext cx="649288" cy="40481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779838" y="14843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/>
              <a:t>Type 1</a:t>
            </a:r>
            <a:r>
              <a:rPr lang="fr-FR" b="1"/>
              <a:t>: 32%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987675" y="2060575"/>
            <a:ext cx="649288" cy="4048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779838" y="206057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/>
              <a:t>Type 3</a:t>
            </a:r>
            <a:r>
              <a:rPr lang="fr-FR" b="1"/>
              <a:t>: 57%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6084888" y="83661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580063" y="1412875"/>
            <a:ext cx="2879725" cy="109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LOCALIZED PERITONITIS</a:t>
            </a:r>
          </a:p>
          <a:p>
            <a:pPr algn="ctr">
              <a:spcBef>
                <a:spcPct val="50000"/>
              </a:spcBef>
            </a:pPr>
            <a:r>
              <a:rPr lang="fr-FR" b="1"/>
              <a:t>PLEURAL EFFUSION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987675" y="3141663"/>
            <a:ext cx="649288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779838" y="31416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/>
              <a:t>Type 2</a:t>
            </a:r>
            <a:r>
              <a:rPr lang="fr-FR" b="1"/>
              <a:t>: 11%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5580063" y="3068638"/>
            <a:ext cx="2879725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GENERAL PERITONITIS</a:t>
            </a:r>
          </a:p>
        </p:txBody>
      </p:sp>
      <p:graphicFrame>
        <p:nvGraphicFramePr>
          <p:cNvPr id="62657" name="Group 193"/>
          <p:cNvGraphicFramePr>
            <a:graphicFrameLocks noGrp="1"/>
          </p:cNvGraphicFramePr>
          <p:nvPr>
            <p:ph sz="half" idx="2"/>
          </p:nvPr>
        </p:nvGraphicFramePr>
        <p:xfrm>
          <a:off x="285720" y="4143380"/>
          <a:ext cx="8435975" cy="2566036"/>
        </p:xfrm>
        <a:graphic>
          <a:graphicData uri="http://schemas.openxmlformats.org/drawingml/2006/table">
            <a:tbl>
              <a:tblPr/>
              <a:tblGrid>
                <a:gridCol w="2719388"/>
                <a:gridCol w="1500187"/>
                <a:gridCol w="1562100"/>
                <a:gridCol w="1631950"/>
                <a:gridCol w="1022350"/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Type I  (31.4%)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Type II (11.4%)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Type III (57.2%)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Subphrenic abces / CT done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/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/ 3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/ 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p=0.06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Pleural effusion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63%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0%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5%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p&lt;0,01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Generalized peritonitis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20%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50%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10%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p=0,08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Localized peritonitis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90%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p=0,08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Delay of surgical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6+/-6.6(0-19)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2.5+/-5.1(1-12)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14+/-14.4(2-61)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2vs3 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37" name="Text Box 17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/>
              <a:t>RESULTS (3</a:t>
            </a:r>
            <a:r>
              <a:rPr lang="fr-FR" sz="2800" b="1" dirty="0" smtClean="0"/>
              <a:t>) </a:t>
            </a:r>
            <a:r>
              <a:rPr lang="fr-FR" sz="2800" b="1" i="1" dirty="0" smtClean="0">
                <a:solidFill>
                  <a:srgbClr val="FF0000"/>
                </a:solidFill>
              </a:rPr>
              <a:t>LOW RATE OF ENTERIC LEAKS (1.5%)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2638" name="Text Box 174"/>
          <p:cNvSpPr txBox="1">
            <a:spLocks noChangeArrowheads="1"/>
          </p:cNvSpPr>
          <p:nvPr/>
        </p:nvSpPr>
        <p:spPr bwMode="auto">
          <a:xfrm>
            <a:off x="2987675" y="765175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u="sng" dirty="0">
                <a:solidFill>
                  <a:srgbClr val="FF3300"/>
                </a:solidFill>
              </a:rPr>
              <a:t>Enteric leaks: </a:t>
            </a:r>
            <a:r>
              <a:rPr lang="fr-FR" sz="2400" b="1" u="sng" dirty="0" smtClean="0">
                <a:solidFill>
                  <a:srgbClr val="FF3300"/>
                </a:solidFill>
              </a:rPr>
              <a:t>35 / 2 </a:t>
            </a:r>
            <a:r>
              <a:rPr lang="fr-FR" sz="2400" b="1" u="sng" dirty="0">
                <a:solidFill>
                  <a:srgbClr val="FF3300"/>
                </a:solidFill>
              </a:rPr>
              <a:t>321 (1.5%)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2928926" y="200024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</a:t>
            </a:r>
            <a:r>
              <a:rPr lang="fr-FR" sz="2400" b="1" dirty="0" smtClean="0">
                <a:solidFill>
                  <a:srgbClr val="92D050"/>
                </a:solidFill>
              </a:rPr>
              <a:t>?</a:t>
            </a:r>
            <a:endParaRPr lang="fr-FR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900113" y="692150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u="sng"/>
              <a:t>CONSERVATIVE</a:t>
            </a:r>
            <a:r>
              <a:rPr lang="fr-FR" u="sng"/>
              <a:t> </a:t>
            </a:r>
            <a:r>
              <a:rPr lang="fr-FR" b="1" u="sng"/>
              <a:t>MANAGEMENT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932363" y="69215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u="sng"/>
              <a:t>SURGICAL MANAGEMENT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1476375" y="1196975"/>
            <a:ext cx="2449513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Only Type 3 (n=5)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84213" y="3357563"/>
            <a:ext cx="1655762" cy="106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Medical management</a:t>
            </a:r>
          </a:p>
          <a:p>
            <a:pPr algn="ctr">
              <a:spcBef>
                <a:spcPct val="50000"/>
              </a:spcBef>
            </a:pPr>
            <a:r>
              <a:rPr lang="fr-FR" b="1"/>
              <a:t>n=2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627313" y="2781300"/>
            <a:ext cx="1728787" cy="329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Percutaneous drain</a:t>
            </a:r>
            <a:r>
              <a:rPr lang="fr-FR">
                <a:sym typeface="Wingdings" pitchFamily="2" charset="2"/>
              </a:rPr>
              <a:t></a:t>
            </a:r>
          </a:p>
          <a:p>
            <a:pPr algn="ctr">
              <a:spcBef>
                <a:spcPct val="50000"/>
              </a:spcBef>
            </a:pPr>
            <a:r>
              <a:rPr lang="fr-FR" b="1">
                <a:sym typeface="Wingdings" pitchFamily="2" charset="2"/>
              </a:rPr>
              <a:t>n=3</a:t>
            </a:r>
          </a:p>
          <a:p>
            <a:pPr algn="ctr">
              <a:spcBef>
                <a:spcPct val="50000"/>
              </a:spcBef>
            </a:pPr>
            <a:r>
              <a:rPr lang="fr-FR" sz="1400">
                <a:sym typeface="Wingdings" pitchFamily="2" charset="2"/>
              </a:rPr>
              <a:t></a:t>
            </a:r>
            <a:r>
              <a:rPr lang="fr-FR" sz="1400"/>
              <a:t>Septic syndrom and none or minimal septic repercussion underwent an helical-CT with subphrenic abces without gastrographin extravasation</a:t>
            </a: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flipH="1">
            <a:off x="1547813" y="1700213"/>
            <a:ext cx="720725" cy="165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2916238" y="1700213"/>
            <a:ext cx="50323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5003800" y="1196975"/>
            <a:ext cx="36004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Type 1; 2; 3 (n=30)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4932363" y="3068638"/>
            <a:ext cx="2017712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28 coelio (93%)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7019925" y="1844675"/>
            <a:ext cx="1727200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2 laparotomy</a:t>
            </a:r>
          </a:p>
          <a:p>
            <a:pPr algn="ctr">
              <a:spcBef>
                <a:spcPct val="50000"/>
              </a:spcBef>
            </a:pPr>
            <a:r>
              <a:rPr lang="fr-FR" b="1"/>
              <a:t>Generalized peritonitis</a:t>
            </a:r>
          </a:p>
          <a:p>
            <a:pPr algn="ctr">
              <a:spcBef>
                <a:spcPct val="50000"/>
              </a:spcBef>
            </a:pPr>
            <a:r>
              <a:rPr lang="fr-FR" sz="1400" b="1"/>
              <a:t>1.Richter hernia with bowel obstruction and large desunion of the stapler line (D-8)</a:t>
            </a:r>
          </a:p>
          <a:p>
            <a:pPr algn="ctr">
              <a:spcBef>
                <a:spcPct val="50000"/>
              </a:spcBef>
            </a:pPr>
            <a:r>
              <a:rPr lang="fr-FR" sz="1400" b="1"/>
              <a:t>2. Type 3 with multifocal abces (D-12)</a:t>
            </a:r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4859338" y="5229225"/>
            <a:ext cx="39608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 flipV="1">
            <a:off x="4859338" y="5013325"/>
            <a:ext cx="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 flipV="1">
            <a:off x="8820150" y="5013325"/>
            <a:ext cx="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 rot="10800000">
            <a:off x="6227763" y="5013325"/>
            <a:ext cx="107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6000">
                <a:sym typeface="Wingdings" pitchFamily="2" charset="2"/>
              </a:rPr>
              <a:t>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4859338" y="5667375"/>
            <a:ext cx="4105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i="1" u="sng">
                <a:solidFill>
                  <a:srgbClr val="FF3300"/>
                </a:solidFill>
              </a:rPr>
              <a:t>30%</a:t>
            </a:r>
            <a:r>
              <a:rPr lang="fr-FR" b="1" i="1" u="sng"/>
              <a:t> developed well drained chronic fistula into the irrigation drainage system with complete healing in all patients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/>
              <a:t>RESULTS (4) </a:t>
            </a:r>
            <a:r>
              <a:rPr lang="fr-FR" sz="2800" b="1" dirty="0" smtClean="0">
                <a:solidFill>
                  <a:srgbClr val="FF0000"/>
                </a:solidFill>
              </a:rPr>
              <a:t>(</a:t>
            </a:r>
            <a:r>
              <a:rPr lang="fr-FR" sz="2800" b="1" i="1" dirty="0" smtClean="0">
                <a:solidFill>
                  <a:srgbClr val="FF0000"/>
                </a:solidFill>
              </a:rPr>
              <a:t>MORTALITY= </a:t>
            </a:r>
            <a:r>
              <a:rPr lang="fr-FR" sz="2800" b="1" i="1" dirty="0">
                <a:solidFill>
                  <a:srgbClr val="FF0000"/>
                </a:solidFill>
              </a:rPr>
              <a:t>0</a:t>
            </a:r>
            <a:r>
              <a:rPr lang="fr-FR" sz="2800" b="1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90538"/>
          </a:xfrm>
          <a:solidFill>
            <a:srgbClr val="FFFF00"/>
          </a:solidFill>
        </p:spPr>
        <p:txBody>
          <a:bodyPr/>
          <a:lstStyle/>
          <a:p>
            <a:r>
              <a:rPr lang="fr-FR" sz="2400" b="1"/>
              <a:t>DISCUSSION (1)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175"/>
            <a:ext cx="8229600" cy="3201988"/>
          </a:xfrm>
          <a:ln w="57150">
            <a:solidFill>
              <a:srgbClr val="FF3300"/>
            </a:solidFill>
          </a:ln>
        </p:spPr>
        <p:txBody>
          <a:bodyPr/>
          <a:lstStyle/>
          <a:p>
            <a:pPr marL="609600" indent="-609600">
              <a:buFontTx/>
              <a:buNone/>
            </a:pPr>
            <a:endParaRPr lang="fr-FR" sz="2400" dirty="0"/>
          </a:p>
          <a:p>
            <a:pPr marL="609600" indent="-609600">
              <a:buFontTx/>
              <a:buNone/>
            </a:pPr>
            <a:r>
              <a:rPr lang="fr-FR" sz="2400" b="1" dirty="0"/>
              <a:t>           </a:t>
            </a:r>
            <a:r>
              <a:rPr lang="fr-FR" sz="2400" b="1" dirty="0" err="1"/>
              <a:t>Lower</a:t>
            </a:r>
            <a:r>
              <a:rPr lang="fr-FR" sz="2400" b="1" dirty="0"/>
              <a:t> rate of GJA </a:t>
            </a:r>
            <a:r>
              <a:rPr lang="fr-FR" sz="2400" b="1" dirty="0" err="1"/>
              <a:t>leak</a:t>
            </a:r>
            <a:r>
              <a:rPr lang="fr-FR" sz="2400" b="1" dirty="0"/>
              <a:t> after OLGB:</a:t>
            </a:r>
          </a:p>
          <a:p>
            <a:pPr marL="609600" indent="-609600">
              <a:buFontTx/>
              <a:buNone/>
            </a:pPr>
            <a:endParaRPr lang="fr-FR" sz="2400" b="1" dirty="0"/>
          </a:p>
          <a:p>
            <a:pPr marL="990600" lvl="1" indent="-533400">
              <a:buFontTx/>
              <a:buAutoNum type="arabicPeriod"/>
            </a:pPr>
            <a:r>
              <a:rPr lang="fr-FR" sz="2400" b="1" u="sng" dirty="0"/>
              <a:t>A tension free </a:t>
            </a:r>
            <a:r>
              <a:rPr lang="fr-FR" sz="2400" b="1" u="sng" dirty="0" err="1"/>
              <a:t>anastomosis</a:t>
            </a:r>
            <a:r>
              <a:rPr lang="fr-FR" sz="2400" b="1" u="sng" dirty="0"/>
              <a:t>,</a:t>
            </a:r>
          </a:p>
          <a:p>
            <a:pPr marL="990600" lvl="1" indent="-533400">
              <a:buFontTx/>
              <a:buAutoNum type="arabicPeriod"/>
            </a:pPr>
            <a:r>
              <a:rPr lang="fr-FR" sz="2400" b="1" u="sng" dirty="0"/>
              <a:t>A good </a:t>
            </a:r>
            <a:r>
              <a:rPr lang="fr-FR" sz="2400" b="1" u="sng" dirty="0" err="1"/>
              <a:t>blood</a:t>
            </a:r>
            <a:r>
              <a:rPr lang="fr-FR" sz="2400" b="1" u="sng" dirty="0"/>
              <a:t> </a:t>
            </a:r>
            <a:r>
              <a:rPr lang="fr-FR" sz="2400" b="1" u="sng" dirty="0" err="1"/>
              <a:t>supply</a:t>
            </a:r>
            <a:r>
              <a:rPr lang="fr-FR" sz="2400" b="1" u="sng" dirty="0"/>
              <a:t> by the </a:t>
            </a:r>
            <a:r>
              <a:rPr lang="fr-FR" sz="2400" b="1" u="sng" dirty="0" err="1"/>
              <a:t>gastric</a:t>
            </a:r>
            <a:r>
              <a:rPr lang="fr-FR" sz="2400" b="1" u="sng" dirty="0"/>
              <a:t> </a:t>
            </a:r>
            <a:r>
              <a:rPr lang="fr-FR" sz="2400" b="1" u="sng" dirty="0" err="1"/>
              <a:t>pouch</a:t>
            </a:r>
            <a:r>
              <a:rPr lang="fr-FR" sz="2400" b="1" u="sng" dirty="0"/>
              <a:t>,</a:t>
            </a:r>
          </a:p>
          <a:p>
            <a:pPr marL="990600" lvl="1" indent="-533400">
              <a:buFontTx/>
              <a:buAutoNum type="arabicPeriod"/>
            </a:pPr>
            <a:r>
              <a:rPr lang="fr-FR" sz="2400" b="1" u="sng" dirty="0"/>
              <a:t>An </a:t>
            </a:r>
            <a:r>
              <a:rPr lang="fr-FR" sz="2400" b="1" u="sng" dirty="0" err="1"/>
              <a:t>uninterrupted</a:t>
            </a:r>
            <a:r>
              <a:rPr lang="fr-FR" sz="2400" b="1" u="sng" dirty="0"/>
              <a:t> </a:t>
            </a:r>
            <a:r>
              <a:rPr lang="fr-FR" sz="2400" b="1" u="sng" dirty="0" err="1"/>
              <a:t>jejunal</a:t>
            </a:r>
            <a:r>
              <a:rPr lang="fr-FR" sz="2400" b="1" u="sng" dirty="0"/>
              <a:t> </a:t>
            </a:r>
            <a:r>
              <a:rPr lang="fr-FR" sz="2400" b="1" u="sng" dirty="0" err="1"/>
              <a:t>loop</a:t>
            </a:r>
            <a:endParaRPr lang="fr-FR" sz="2400" b="1" u="sng" dirty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1700213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/>
              <a:t>35 / 2 321 (1.5%) </a:t>
            </a:r>
            <a:r>
              <a:rPr lang="fr-FR" sz="2400" b="1" dirty="0" err="1"/>
              <a:t>abces</a:t>
            </a:r>
            <a:r>
              <a:rPr lang="fr-FR" sz="2400" b="1" dirty="0"/>
              <a:t> or intra-abdominal </a:t>
            </a:r>
            <a:r>
              <a:rPr lang="fr-FR" sz="2400" b="1" dirty="0" err="1"/>
              <a:t>sepsis</a:t>
            </a:r>
            <a:r>
              <a:rPr lang="fr-FR" sz="2400" b="1" dirty="0"/>
              <a:t> after OLGB</a:t>
            </a:r>
          </a:p>
        </p:txBody>
      </p:sp>
      <p:pic>
        <p:nvPicPr>
          <p:cNvPr id="7" name="Picture 4" descr="by pass omega 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428868"/>
            <a:ext cx="1211288" cy="216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46" descr="Logo de la Clinique Geoffroy Saint Hila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142852"/>
            <a:ext cx="1143008" cy="125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7200900" cy="433388"/>
          </a:xfrm>
          <a:solidFill>
            <a:schemeClr val="accent1"/>
          </a:solidFill>
        </p:spPr>
        <p:txBody>
          <a:bodyPr/>
          <a:lstStyle/>
          <a:p>
            <a:r>
              <a:rPr lang="fr-FR" sz="1800" b="1" dirty="0"/>
              <a:t>ENTERIC LEAK LOCATION OLGB vs RYGBP</a:t>
            </a:r>
          </a:p>
        </p:txBody>
      </p:sp>
      <p:pic>
        <p:nvPicPr>
          <p:cNvPr id="19460" name="Picture 4" descr="Y vs Omeg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196975"/>
            <a:ext cx="6440488" cy="4265613"/>
          </a:xfrm>
          <a:solidFill>
            <a:srgbClr val="0066FF">
              <a:alpha val="29020"/>
            </a:srgbClr>
          </a:solidFill>
          <a:ln>
            <a:solidFill>
              <a:schemeClr val="folHlink"/>
            </a:solidFill>
          </a:ln>
        </p:spPr>
      </p:pic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843213" y="1628775"/>
            <a:ext cx="287337" cy="50323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2771775" y="1916113"/>
            <a:ext cx="431800" cy="9366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2700338" y="2852738"/>
            <a:ext cx="215900" cy="287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5580063" y="2060575"/>
            <a:ext cx="431800" cy="5048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5867400" y="1700213"/>
            <a:ext cx="215900" cy="287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79388" y="1484313"/>
            <a:ext cx="504825" cy="40481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79388" y="2060575"/>
            <a:ext cx="504825" cy="4048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79388" y="2708275"/>
            <a:ext cx="504825" cy="3762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1763713" y="5589588"/>
            <a:ext cx="237648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i="1" dirty="0"/>
              <a:t>The </a:t>
            </a:r>
            <a:r>
              <a:rPr lang="fr-FR" sz="1600" b="1" i="1" dirty="0" err="1"/>
              <a:t>most</a:t>
            </a:r>
            <a:r>
              <a:rPr lang="fr-FR" sz="1600" b="1" i="1" dirty="0"/>
              <a:t> </a:t>
            </a:r>
            <a:r>
              <a:rPr lang="fr-FR" sz="1600" b="1" i="1" dirty="0" err="1"/>
              <a:t>common</a:t>
            </a:r>
            <a:r>
              <a:rPr lang="fr-FR" sz="1600" b="1" i="1" dirty="0"/>
              <a:t> site of </a:t>
            </a:r>
            <a:r>
              <a:rPr lang="fr-FR" sz="1600" b="1" i="1" dirty="0" err="1"/>
              <a:t>leak</a:t>
            </a:r>
            <a:r>
              <a:rPr lang="fr-FR" sz="1600" b="1" i="1" dirty="0"/>
              <a:t> after OLGB </a:t>
            </a:r>
            <a:r>
              <a:rPr lang="fr-FR" sz="1600" b="1" i="1" dirty="0" err="1"/>
              <a:t>is</a:t>
            </a:r>
            <a:r>
              <a:rPr lang="fr-FR" sz="1600" b="1" i="1" dirty="0"/>
              <a:t> </a:t>
            </a:r>
            <a:r>
              <a:rPr lang="fr-FR" sz="1600" b="1" i="1" dirty="0" err="1"/>
              <a:t>arising</a:t>
            </a:r>
            <a:r>
              <a:rPr lang="fr-FR" sz="1600" b="1" i="1" dirty="0"/>
              <a:t> </a:t>
            </a:r>
            <a:r>
              <a:rPr lang="fr-FR" sz="1600" b="1" i="1" dirty="0" err="1"/>
              <a:t>from</a:t>
            </a:r>
            <a:r>
              <a:rPr lang="fr-FR" sz="1600" b="1" i="1" dirty="0"/>
              <a:t> the </a:t>
            </a:r>
            <a:r>
              <a:rPr lang="fr-FR" sz="1600" b="1" i="1" dirty="0" err="1"/>
              <a:t>gastric</a:t>
            </a:r>
            <a:r>
              <a:rPr lang="fr-FR" sz="1600" b="1" i="1" dirty="0"/>
              <a:t> </a:t>
            </a:r>
            <a:r>
              <a:rPr lang="fr-FR" sz="1600" b="1" i="1" dirty="0" err="1"/>
              <a:t>stapler</a:t>
            </a:r>
            <a:r>
              <a:rPr lang="fr-FR" sz="1600" b="1" i="1" dirty="0"/>
              <a:t> line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4716463" y="5589588"/>
            <a:ext cx="25193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i="1" dirty="0"/>
              <a:t>The </a:t>
            </a:r>
            <a:r>
              <a:rPr lang="fr-FR" sz="1600" b="1" i="1" dirty="0" err="1"/>
              <a:t>most</a:t>
            </a:r>
            <a:r>
              <a:rPr lang="fr-FR" sz="1600" b="1" i="1" dirty="0"/>
              <a:t> </a:t>
            </a:r>
            <a:r>
              <a:rPr lang="fr-FR" sz="1600" b="1" i="1" dirty="0" err="1"/>
              <a:t>common</a:t>
            </a:r>
            <a:r>
              <a:rPr lang="fr-FR" sz="1600" b="1" i="1" dirty="0"/>
              <a:t> site of </a:t>
            </a:r>
            <a:r>
              <a:rPr lang="fr-FR" sz="1600" b="1" i="1" dirty="0" err="1"/>
              <a:t>leak</a:t>
            </a:r>
            <a:r>
              <a:rPr lang="fr-FR" sz="1600" b="1" i="1" dirty="0"/>
              <a:t> after RYGBP </a:t>
            </a:r>
            <a:r>
              <a:rPr lang="fr-FR" sz="1600" b="1" i="1" dirty="0" err="1"/>
              <a:t>is</a:t>
            </a:r>
            <a:r>
              <a:rPr lang="fr-FR" sz="1600" b="1" i="1" dirty="0"/>
              <a:t> </a:t>
            </a:r>
            <a:r>
              <a:rPr lang="fr-FR" sz="1600" b="1" i="1" dirty="0" err="1"/>
              <a:t>at</a:t>
            </a:r>
            <a:r>
              <a:rPr lang="fr-FR" sz="1600" b="1" i="1" dirty="0"/>
              <a:t> the </a:t>
            </a:r>
            <a:r>
              <a:rPr lang="fr-FR" sz="1600" b="1" i="1" dirty="0" err="1"/>
              <a:t>gastrojejunal</a:t>
            </a:r>
            <a:r>
              <a:rPr lang="fr-FR" sz="1600" b="1" i="1" dirty="0"/>
              <a:t> </a:t>
            </a:r>
            <a:r>
              <a:rPr lang="fr-FR" sz="1600" b="1" i="1" dirty="0" err="1"/>
              <a:t>anastomosis</a:t>
            </a:r>
            <a:endParaRPr lang="fr-FR" sz="1600" b="1" i="1" dirty="0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827088" y="1484313"/>
            <a:ext cx="16573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Type 1(32%)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827088" y="2060575"/>
            <a:ext cx="16573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Type 3(57%)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827088" y="2708275"/>
            <a:ext cx="16573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Type 2(11%)</a:t>
            </a: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H="1" flipV="1">
            <a:off x="6011863" y="2349500"/>
            <a:ext cx="936625" cy="647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948488" y="2781300"/>
            <a:ext cx="158432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GJA 80%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/>
              <a:t>DISCUSSION (2)</a:t>
            </a:r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5651500" y="4581525"/>
            <a:ext cx="215900" cy="2873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Différent de 25"/>
          <p:cNvSpPr/>
          <p:nvPr/>
        </p:nvSpPr>
        <p:spPr>
          <a:xfrm>
            <a:off x="4071934" y="2714620"/>
            <a:ext cx="785818" cy="1000132"/>
          </a:xfrm>
          <a:prstGeom prst="mathNotEqual">
            <a:avLst/>
          </a:prstGeom>
          <a:solidFill>
            <a:srgbClr val="006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490537"/>
          </a:xfrm>
          <a:solidFill>
            <a:schemeClr val="accent1"/>
          </a:solidFill>
        </p:spPr>
        <p:txBody>
          <a:bodyPr/>
          <a:lstStyle/>
          <a:p>
            <a:r>
              <a:rPr lang="fr-FR" sz="2400" b="1" dirty="0"/>
              <a:t>Existence of few similitaries between OLGB and Sleeve</a:t>
            </a:r>
          </a:p>
        </p:txBody>
      </p:sp>
      <p:pic>
        <p:nvPicPr>
          <p:cNvPr id="17412" name="Picture 4" descr="sleeve vs mg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2976" y="1571612"/>
            <a:ext cx="6832600" cy="4525962"/>
          </a:xfrm>
          <a:noFill/>
          <a:ln/>
        </p:spPr>
      </p:pic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3348038" y="2349500"/>
            <a:ext cx="719137" cy="863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5508625" y="2349500"/>
            <a:ext cx="719138" cy="8636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051050" y="4652963"/>
            <a:ext cx="433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000892" y="4643446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chemeClr val="folHlink"/>
                </a:solidFill>
              </a:rPr>
              <a:t>P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1500166" y="5715016"/>
            <a:ext cx="2951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i="1" dirty="0" smtClean="0"/>
              <a:t>Sleeve Gastrectomy</a:t>
            </a:r>
            <a:endParaRPr lang="fr-FR" b="1" i="1" dirty="0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572000" y="5715016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OLGB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804025" y="2565400"/>
            <a:ext cx="1944688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rgbClr val="FF3300"/>
                </a:solidFill>
              </a:rPr>
              <a:t>NO</a:t>
            </a:r>
            <a:r>
              <a:rPr lang="fr-FR" b="1"/>
              <a:t> STENT!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804025" y="3213100"/>
            <a:ext cx="1871663" cy="915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rgbClr val="FF3300"/>
                </a:solidFill>
              </a:rPr>
              <a:t>New alternative: double pigtail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/>
              <a:t>DISCUSSION (3)</a:t>
            </a:r>
          </a:p>
        </p:txBody>
      </p:sp>
      <p:pic>
        <p:nvPicPr>
          <p:cNvPr id="17434" name="Picture 26" descr="ANd9GcSqZTnC9T3_pYV3yFP_tpXRu8Q27NFeYKqw7gk8tiiulIIk6vIY_CE7k6Q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4221163"/>
            <a:ext cx="1362075" cy="42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Flèche vers le bas 23"/>
          <p:cNvSpPr/>
          <p:nvPr/>
        </p:nvSpPr>
        <p:spPr>
          <a:xfrm rot="10800000">
            <a:off x="2500298" y="4429132"/>
            <a:ext cx="571504" cy="8572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/>
          <p:cNvSpPr/>
          <p:nvPr/>
        </p:nvSpPr>
        <p:spPr>
          <a:xfrm>
            <a:off x="1571604" y="4714884"/>
            <a:ext cx="500066" cy="35719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>
            <a:off x="5857884" y="4429132"/>
            <a:ext cx="642942" cy="857256"/>
          </a:xfrm>
          <a:prstGeom prst="down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/>
          <p:cNvSpPr/>
          <p:nvPr/>
        </p:nvSpPr>
        <p:spPr>
          <a:xfrm>
            <a:off x="6572264" y="4643446"/>
            <a:ext cx="500066" cy="428628"/>
          </a:xfrm>
          <a:prstGeom prst="triangl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90538"/>
          </a:xfrm>
          <a:solidFill>
            <a:srgbClr val="FFFF00"/>
          </a:solidFill>
        </p:spPr>
        <p:txBody>
          <a:bodyPr/>
          <a:lstStyle/>
          <a:p>
            <a:r>
              <a:rPr lang="fr-FR" sz="2800" b="1" dirty="0" smtClean="0"/>
              <a:t>CONCLUSION</a:t>
            </a:r>
            <a:endParaRPr lang="fr-FR" sz="2800" b="1" dirty="0"/>
          </a:p>
        </p:txBody>
      </p:sp>
      <p:pic>
        <p:nvPicPr>
          <p:cNvPr id="88093" name="Picture 29" descr="BY PASS R1 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04025" y="4714884"/>
            <a:ext cx="1416549" cy="1771641"/>
          </a:xfrm>
          <a:noFill/>
          <a:ln/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8143932" cy="46166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/>
              <a:t>The incidence of enteric leaks after OLGB </a:t>
            </a:r>
            <a:r>
              <a:rPr lang="fr-FR" sz="2400" b="1" dirty="0" err="1"/>
              <a:t>is</a:t>
            </a:r>
            <a:r>
              <a:rPr lang="fr-FR" sz="2400" b="1" dirty="0"/>
              <a:t> </a:t>
            </a:r>
            <a:r>
              <a:rPr lang="fr-FR" sz="2400" b="1" dirty="0" err="1"/>
              <a:t>low</a:t>
            </a:r>
            <a:r>
              <a:rPr lang="fr-FR" sz="2400" b="1" dirty="0"/>
              <a:t> (1.5%)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071670" y="1857364"/>
            <a:ext cx="5113337" cy="58477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/>
              <a:t>Type 3</a:t>
            </a:r>
            <a:r>
              <a:rPr lang="fr-FR" b="1" dirty="0"/>
              <a:t> &gt; </a:t>
            </a:r>
            <a:r>
              <a:rPr lang="fr-FR" sz="2400" b="1" dirty="0"/>
              <a:t>Type 1</a:t>
            </a:r>
            <a:r>
              <a:rPr lang="fr-FR" b="1" dirty="0"/>
              <a:t> &gt; Type 2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755650" y="40767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214414" y="2571744"/>
            <a:ext cx="7416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/>
              <a:t>Type 1 and Type 3</a:t>
            </a:r>
            <a:r>
              <a:rPr lang="fr-FR" b="1" dirty="0"/>
              <a:t>: </a:t>
            </a:r>
            <a:r>
              <a:rPr lang="fr-FR" b="1" dirty="0" err="1"/>
              <a:t>localized</a:t>
            </a:r>
            <a:r>
              <a:rPr lang="fr-FR" b="1" dirty="0"/>
              <a:t> </a:t>
            </a:r>
            <a:r>
              <a:rPr lang="fr-FR" b="1" dirty="0" err="1"/>
              <a:t>peritonitis</a:t>
            </a:r>
            <a:r>
              <a:rPr lang="fr-FR" b="1" dirty="0"/>
              <a:t> +/- pleural effusion</a:t>
            </a:r>
          </a:p>
          <a:p>
            <a:pPr>
              <a:spcBef>
                <a:spcPct val="50000"/>
              </a:spcBef>
            </a:pPr>
            <a:r>
              <a:rPr lang="fr-FR" b="1" u="sng" dirty="0"/>
              <a:t>Type 2</a:t>
            </a:r>
            <a:r>
              <a:rPr lang="fr-FR" b="1" dirty="0"/>
              <a:t>: </a:t>
            </a:r>
            <a:r>
              <a:rPr lang="fr-FR" b="1" dirty="0" err="1"/>
              <a:t>Generalized</a:t>
            </a:r>
            <a:r>
              <a:rPr lang="fr-FR" b="1" dirty="0"/>
              <a:t> </a:t>
            </a:r>
            <a:r>
              <a:rPr lang="fr-FR" b="1" dirty="0" err="1"/>
              <a:t>peritonitis</a:t>
            </a:r>
            <a:endParaRPr lang="fr-FR" b="1" dirty="0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571472" y="3571876"/>
            <a:ext cx="8064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u="sng" dirty="0">
                <a:solidFill>
                  <a:srgbClr val="FF3300"/>
                </a:solidFill>
              </a:rPr>
              <a:t>Management (early diagnosis)</a:t>
            </a:r>
            <a:r>
              <a:rPr lang="fr-FR" sz="2800" b="1" u="sng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chemeClr val="folHlink"/>
                </a:solidFill>
              </a:rPr>
              <a:t>  LAPAROSCOPY </a:t>
            </a:r>
            <a:r>
              <a:rPr lang="fr-FR" sz="3200" b="1" dirty="0">
                <a:solidFill>
                  <a:schemeClr val="folHlink"/>
                </a:solidFill>
              </a:rPr>
              <a:t>(28/30)</a:t>
            </a:r>
            <a:r>
              <a:rPr lang="fr-FR" sz="1600" b="1" dirty="0"/>
              <a:t>   </a:t>
            </a:r>
            <a:r>
              <a:rPr lang="fr-FR" sz="1600" b="1" dirty="0" smtClean="0"/>
              <a:t>  </a:t>
            </a:r>
            <a:r>
              <a:rPr lang="fr-FR" sz="1600" b="1" dirty="0"/>
              <a:t>(</a:t>
            </a:r>
            <a:r>
              <a:rPr lang="fr-FR" sz="1600" b="1" dirty="0" err="1"/>
              <a:t>laparotomy</a:t>
            </a:r>
            <a:r>
              <a:rPr lang="fr-FR" sz="1600" b="1" dirty="0"/>
              <a:t>)</a:t>
            </a:r>
          </a:p>
          <a:p>
            <a:pPr algn="ctr">
              <a:spcBef>
                <a:spcPct val="50000"/>
              </a:spcBef>
            </a:pPr>
            <a:endParaRPr lang="fr-FR" sz="1600" b="1" dirty="0"/>
          </a:p>
        </p:txBody>
      </p:sp>
      <p:pic>
        <p:nvPicPr>
          <p:cNvPr id="88095" name="Picture 31" descr="gama Y 1 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2976" y="4695085"/>
            <a:ext cx="1196999" cy="1791440"/>
          </a:xfrm>
          <a:noFill/>
          <a:ln/>
        </p:spPr>
      </p:pic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3132138" y="6092825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Gastrostomy / jejunostomy</a:t>
            </a:r>
          </a:p>
        </p:txBody>
      </p:sp>
      <p:sp>
        <p:nvSpPr>
          <p:cNvPr id="88098" name="Text Box 34"/>
          <p:cNvSpPr txBox="1">
            <a:spLocks noChangeArrowheads="1"/>
          </p:cNvSpPr>
          <p:nvPr/>
        </p:nvSpPr>
        <p:spPr bwMode="auto">
          <a:xfrm>
            <a:off x="642910" y="6429396"/>
            <a:ext cx="2374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i="1" dirty="0"/>
              <a:t>Roux-N-Y conversion</a:t>
            </a:r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6572264" y="6357958"/>
            <a:ext cx="20875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i="1" dirty="0"/>
              <a:t>Reversal procedure</a:t>
            </a:r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>
            <a:off x="1285852" y="5072074"/>
            <a:ext cx="1008062" cy="1079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8101" name="Line 37"/>
          <p:cNvSpPr>
            <a:spLocks noChangeShapeType="1"/>
          </p:cNvSpPr>
          <p:nvPr/>
        </p:nvSpPr>
        <p:spPr bwMode="auto">
          <a:xfrm flipV="1">
            <a:off x="1214414" y="5072074"/>
            <a:ext cx="1081087" cy="1079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8102" name="Line 38"/>
          <p:cNvSpPr>
            <a:spLocks noChangeShapeType="1"/>
          </p:cNvSpPr>
          <p:nvPr/>
        </p:nvSpPr>
        <p:spPr bwMode="auto">
          <a:xfrm>
            <a:off x="3419475" y="5949950"/>
            <a:ext cx="2447925" cy="720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8103" name="Line 39"/>
          <p:cNvSpPr>
            <a:spLocks noChangeShapeType="1"/>
          </p:cNvSpPr>
          <p:nvPr/>
        </p:nvSpPr>
        <p:spPr bwMode="auto">
          <a:xfrm flipV="1">
            <a:off x="3276600" y="5949950"/>
            <a:ext cx="2447925" cy="720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8104" name="Line 40"/>
          <p:cNvSpPr>
            <a:spLocks noChangeShapeType="1"/>
          </p:cNvSpPr>
          <p:nvPr/>
        </p:nvSpPr>
        <p:spPr bwMode="auto">
          <a:xfrm>
            <a:off x="7286644" y="5000636"/>
            <a:ext cx="936625" cy="1079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8105" name="Line 41"/>
          <p:cNvSpPr>
            <a:spLocks noChangeShapeType="1"/>
          </p:cNvSpPr>
          <p:nvPr/>
        </p:nvSpPr>
        <p:spPr bwMode="auto">
          <a:xfrm flipV="1">
            <a:off x="7215206" y="5000636"/>
            <a:ext cx="936625" cy="1079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8107" name="Text Box 43"/>
          <p:cNvSpPr txBox="1">
            <a:spLocks noChangeArrowheads="1"/>
          </p:cNvSpPr>
          <p:nvPr/>
        </p:nvSpPr>
        <p:spPr bwMode="auto">
          <a:xfrm>
            <a:off x="2643174" y="5214950"/>
            <a:ext cx="3959225" cy="40481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LAVAGE / SUTURE / DRAINAGE</a:t>
            </a:r>
          </a:p>
        </p:txBody>
      </p:sp>
      <p:sp>
        <p:nvSpPr>
          <p:cNvPr id="32" name="Multiplier 31"/>
          <p:cNvSpPr/>
          <p:nvPr/>
        </p:nvSpPr>
        <p:spPr>
          <a:xfrm>
            <a:off x="6786578" y="4357694"/>
            <a:ext cx="571504" cy="571504"/>
          </a:xfrm>
          <a:prstGeom prst="mathMultiply">
            <a:avLst/>
          </a:prstGeom>
          <a:solidFill>
            <a:srgbClr val="FF33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sz="3200" i="1" dirty="0"/>
              <a:t>Incidence, presentation and management of enteric leaks after Omega Loop Gastric By-pass (OLGB)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886200"/>
            <a:ext cx="8424862" cy="622300"/>
          </a:xfrm>
        </p:spPr>
        <p:txBody>
          <a:bodyPr/>
          <a:lstStyle/>
          <a:p>
            <a:r>
              <a:rPr lang="fr-FR" altLang="fr-FR" sz="2000" b="1"/>
              <a:t>L Genser (2), A Soprani(1,2), O Sibaud (1), J Godfroy (1), J Cady (1)</a:t>
            </a:r>
          </a:p>
          <a:p>
            <a:endParaRPr lang="fr-FR" altLang="fr-FR" sz="2000" b="1"/>
          </a:p>
          <a:p>
            <a:endParaRPr lang="fr-FR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58775" y="4797425"/>
            <a:ext cx="87852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fr-FR" sz="1600" b="1"/>
              <a:t>1- Clinique Geoffroy Saint Hilaire (Paris), </a:t>
            </a:r>
          </a:p>
          <a:p>
            <a:r>
              <a:rPr lang="fr-FR" altLang="fr-FR" sz="1600" b="1"/>
              <a:t>2- Service de Chirurgie Digestive et Hépato-Bilio-Pancréatique, Pitié Salpêtrière (Paris)</a:t>
            </a:r>
          </a:p>
          <a:p>
            <a:endParaRPr lang="fr-FR" altLang="fr-FR" sz="1600" b="1"/>
          </a:p>
          <a:p>
            <a:pPr>
              <a:spcBef>
                <a:spcPct val="50000"/>
              </a:spcBef>
            </a:pPr>
            <a:endParaRPr lang="fr-FR" sz="160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11188" y="8366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86022" name="Picture 146" descr="Logo de la Clinique Geoffroy Saint Hila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13319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7308850" y="549275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9" name="Picture 840" descr="D:\boulot\GHPS\Logo_PSL_CFX_2012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49275"/>
            <a:ext cx="1068387" cy="119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025" name="Picture 5" descr="aph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1785926"/>
            <a:ext cx="11430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90538"/>
          </a:xfrm>
          <a:solidFill>
            <a:srgbClr val="FFFF00"/>
          </a:solidFill>
        </p:spPr>
        <p:txBody>
          <a:bodyPr/>
          <a:lstStyle/>
          <a:p>
            <a:r>
              <a:rPr lang="fr-FR" sz="2400" b="1"/>
              <a:t>INTRODUCTION (1)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50"/>
            <a:ext cx="6072230" cy="3500462"/>
          </a:xfrm>
        </p:spPr>
        <p:txBody>
          <a:bodyPr/>
          <a:lstStyle/>
          <a:p>
            <a:pPr>
              <a:buFontTx/>
              <a:buNone/>
            </a:pPr>
            <a:endParaRPr lang="fr-FR" sz="2000" dirty="0"/>
          </a:p>
          <a:p>
            <a:r>
              <a:rPr lang="fr-FR" sz="2000" dirty="0"/>
              <a:t>The incidence of leaks after OLGB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low</a:t>
            </a:r>
            <a:r>
              <a:rPr lang="fr-FR" sz="2000" dirty="0"/>
              <a:t>.</a:t>
            </a:r>
          </a:p>
          <a:p>
            <a:pPr>
              <a:buFontTx/>
              <a:buNone/>
            </a:pPr>
            <a:endParaRPr lang="fr-FR" sz="2000" dirty="0"/>
          </a:p>
          <a:p>
            <a:r>
              <a:rPr lang="fr-FR" sz="2000" dirty="0"/>
              <a:t>But </a:t>
            </a:r>
            <a:r>
              <a:rPr lang="fr-FR" sz="2000" dirty="0" err="1"/>
              <a:t>controversies</a:t>
            </a:r>
            <a:r>
              <a:rPr lang="fr-FR" sz="2000" dirty="0"/>
              <a:t> about the relative </a:t>
            </a:r>
            <a:r>
              <a:rPr lang="fr-FR" sz="2000" dirty="0" err="1"/>
              <a:t>safety</a:t>
            </a:r>
            <a:r>
              <a:rPr lang="fr-FR" sz="2000" dirty="0"/>
              <a:t> of </a:t>
            </a:r>
            <a:r>
              <a:rPr lang="fr-FR" sz="2000" dirty="0" err="1"/>
              <a:t>this</a:t>
            </a:r>
            <a:r>
              <a:rPr lang="fr-FR" sz="2000" dirty="0"/>
              <a:t> procedure </a:t>
            </a:r>
            <a:r>
              <a:rPr lang="fr-FR" sz="2000" dirty="0" err="1"/>
              <a:t>remain</a:t>
            </a:r>
            <a:r>
              <a:rPr lang="fr-FR" sz="2000" dirty="0"/>
              <a:t>:</a:t>
            </a:r>
          </a:p>
          <a:p>
            <a:pPr>
              <a:buFontTx/>
              <a:buNone/>
            </a:pPr>
            <a:endParaRPr lang="fr-FR" sz="2000" dirty="0"/>
          </a:p>
          <a:p>
            <a:pPr>
              <a:buFontTx/>
              <a:buNone/>
            </a:pPr>
            <a:r>
              <a:rPr lang="fr-FR" sz="2000" dirty="0"/>
              <a:t>    « </a:t>
            </a:r>
            <a:r>
              <a:rPr lang="fr-FR" sz="2000" i="1" dirty="0" err="1"/>
              <a:t>anastomotic</a:t>
            </a:r>
            <a:r>
              <a:rPr lang="fr-FR" sz="2000" i="1" dirty="0"/>
              <a:t> </a:t>
            </a:r>
            <a:r>
              <a:rPr lang="fr-FR" sz="2000" i="1" dirty="0" err="1"/>
              <a:t>leak</a:t>
            </a:r>
            <a:r>
              <a:rPr lang="fr-FR" sz="2000" i="1" dirty="0"/>
              <a:t> </a:t>
            </a:r>
            <a:r>
              <a:rPr lang="fr-FR" sz="2000" i="1" dirty="0" err="1"/>
              <a:t>is</a:t>
            </a:r>
            <a:r>
              <a:rPr lang="fr-FR" sz="2000" i="1" dirty="0"/>
              <a:t> </a:t>
            </a:r>
            <a:r>
              <a:rPr lang="fr-FR" sz="2000" i="1" dirty="0" err="1"/>
              <a:t>much</a:t>
            </a:r>
            <a:r>
              <a:rPr lang="fr-FR" sz="2000" i="1" dirty="0"/>
              <a:t> </a:t>
            </a:r>
            <a:r>
              <a:rPr lang="fr-FR" sz="2000" i="1" dirty="0" err="1"/>
              <a:t>easier</a:t>
            </a:r>
            <a:r>
              <a:rPr lang="fr-FR" sz="2000" i="1" dirty="0"/>
              <a:t> to manage after Roux-en-Y reconstruction, </a:t>
            </a:r>
            <a:r>
              <a:rPr lang="fr-FR" sz="2000" i="1" dirty="0" err="1"/>
              <a:t>because</a:t>
            </a:r>
            <a:r>
              <a:rPr lang="fr-FR" sz="2000" i="1" dirty="0"/>
              <a:t> </a:t>
            </a:r>
            <a:r>
              <a:rPr lang="fr-FR" sz="2000" i="1" dirty="0" err="1"/>
              <a:t>it</a:t>
            </a:r>
            <a:r>
              <a:rPr lang="fr-FR" sz="2000" i="1" dirty="0"/>
              <a:t> </a:t>
            </a:r>
            <a:r>
              <a:rPr lang="fr-FR" sz="2000" i="1" dirty="0" err="1"/>
              <a:t>doesn’t</a:t>
            </a:r>
            <a:r>
              <a:rPr lang="fr-FR" sz="2000" i="1" dirty="0"/>
              <a:t> have the large volumes of </a:t>
            </a:r>
            <a:r>
              <a:rPr lang="fr-FR" sz="2000" i="1" dirty="0" err="1"/>
              <a:t>bilio</a:t>
            </a:r>
            <a:r>
              <a:rPr lang="fr-FR" sz="2000" i="1" dirty="0"/>
              <a:t>-</a:t>
            </a:r>
            <a:r>
              <a:rPr lang="fr-FR" sz="2000" i="1" dirty="0" err="1"/>
              <a:t>pancreatic</a:t>
            </a:r>
            <a:r>
              <a:rPr lang="fr-FR" sz="2000" i="1" dirty="0"/>
              <a:t> </a:t>
            </a:r>
            <a:r>
              <a:rPr lang="fr-FR" sz="2000" i="1" dirty="0" err="1"/>
              <a:t>secretions</a:t>
            </a:r>
            <a:r>
              <a:rPr lang="fr-FR" sz="2000" i="1" dirty="0"/>
              <a:t> </a:t>
            </a:r>
            <a:r>
              <a:rPr lang="fr-FR" sz="2000" i="1" dirty="0" err="1"/>
              <a:t>that</a:t>
            </a:r>
            <a:r>
              <a:rPr lang="fr-FR" sz="2000" i="1" dirty="0"/>
              <a:t> </a:t>
            </a:r>
            <a:r>
              <a:rPr lang="fr-FR" sz="2000" i="1" dirty="0" err="1"/>
              <a:t>occur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the </a:t>
            </a:r>
            <a:r>
              <a:rPr lang="fr-FR" sz="2000" i="1" dirty="0" err="1"/>
              <a:t>loop</a:t>
            </a:r>
            <a:r>
              <a:rPr lang="fr-FR" sz="2000" i="1" dirty="0"/>
              <a:t> reconstruction </a:t>
            </a:r>
            <a:r>
              <a:rPr lang="fr-FR" sz="2000" dirty="0"/>
              <a:t>» (</a:t>
            </a:r>
            <a:r>
              <a:rPr lang="fr-FR" sz="2000" u="sng" dirty="0" err="1"/>
              <a:t>Griffen</a:t>
            </a:r>
            <a:r>
              <a:rPr lang="fr-FR" sz="2000" u="sng" dirty="0"/>
              <a:t> et al.1977, 186</a:t>
            </a:r>
            <a:r>
              <a:rPr lang="fr-FR" sz="2000" dirty="0"/>
              <a:t>)</a:t>
            </a:r>
          </a:p>
          <a:p>
            <a:endParaRPr lang="fr-FR" sz="2000" dirty="0"/>
          </a:p>
          <a:p>
            <a:pPr>
              <a:buFontTx/>
              <a:buNone/>
            </a:pPr>
            <a:endParaRPr lang="fr-FR" sz="2000" dirty="0"/>
          </a:p>
        </p:txBody>
      </p:sp>
      <p:pic>
        <p:nvPicPr>
          <p:cNvPr id="7" name="Picture 4" descr="by pass omega 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1928826" cy="34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èche vers le bas 9"/>
          <p:cNvSpPr/>
          <p:nvPr/>
        </p:nvSpPr>
        <p:spPr>
          <a:xfrm>
            <a:off x="8572528" y="3929066"/>
            <a:ext cx="214314" cy="35719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0064788">
            <a:off x="8092641" y="4462332"/>
            <a:ext cx="337146" cy="22633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14923258">
            <a:off x="7610066" y="3951032"/>
            <a:ext cx="357190" cy="27449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429520" y="328612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286512" y="5429264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286512" y="6000768"/>
            <a:ext cx="42862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715140" y="5429264"/>
            <a:ext cx="2428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Gastro</a:t>
            </a:r>
            <a:r>
              <a:rPr lang="fr-FR" sz="1400" dirty="0" smtClean="0"/>
              <a:t>-</a:t>
            </a:r>
            <a:r>
              <a:rPr lang="fr-FR" sz="1400" dirty="0" err="1" smtClean="0"/>
              <a:t>jejunal</a:t>
            </a:r>
            <a:r>
              <a:rPr lang="fr-FR" sz="1400" dirty="0" smtClean="0"/>
              <a:t> </a:t>
            </a:r>
            <a:r>
              <a:rPr lang="fr-FR" sz="1400" dirty="0" err="1" smtClean="0"/>
              <a:t>anastomosis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786578" y="6000768"/>
            <a:ext cx="2357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00B050"/>
                </a:solidFill>
              </a:rPr>
              <a:t>Bilio</a:t>
            </a:r>
            <a:r>
              <a:rPr lang="fr-FR" sz="1400" dirty="0" smtClean="0">
                <a:solidFill>
                  <a:srgbClr val="00B050"/>
                </a:solidFill>
              </a:rPr>
              <a:t>-</a:t>
            </a:r>
            <a:r>
              <a:rPr lang="fr-FR" sz="1400" dirty="0" err="1" smtClean="0">
                <a:solidFill>
                  <a:srgbClr val="00B050"/>
                </a:solidFill>
              </a:rPr>
              <a:t>pancreatic</a:t>
            </a:r>
            <a:r>
              <a:rPr lang="fr-FR" sz="1400" dirty="0" smtClean="0">
                <a:solidFill>
                  <a:srgbClr val="00B050"/>
                </a:solidFill>
              </a:rPr>
              <a:t> </a:t>
            </a:r>
            <a:r>
              <a:rPr lang="fr-FR" sz="1400" dirty="0" err="1" smtClean="0">
                <a:solidFill>
                  <a:srgbClr val="00B050"/>
                </a:solidFill>
              </a:rPr>
              <a:t>secretions</a:t>
            </a:r>
            <a:endParaRPr lang="fr-FR" sz="1400" dirty="0">
              <a:solidFill>
                <a:srgbClr val="00B050"/>
              </a:solidFill>
            </a:endParaRPr>
          </a:p>
        </p:txBody>
      </p:sp>
      <p:pic>
        <p:nvPicPr>
          <p:cNvPr id="19" name="Picture 146" descr="Logo de la Clinique Geoffroy Saint Hila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13319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FFFF00"/>
          </a:solidFill>
        </p:spPr>
        <p:txBody>
          <a:bodyPr/>
          <a:lstStyle/>
          <a:p>
            <a:r>
              <a:rPr lang="fr-FR" sz="2400" b="1"/>
              <a:t>INTRODUCTION (2)</a:t>
            </a:r>
          </a:p>
        </p:txBody>
      </p:sp>
      <p:graphicFrame>
        <p:nvGraphicFramePr>
          <p:cNvPr id="47796" name="Group 692"/>
          <p:cNvGraphicFramePr>
            <a:graphicFrameLocks noGrp="1"/>
          </p:cNvGraphicFramePr>
          <p:nvPr>
            <p:ph type="tbl" idx="1"/>
          </p:nvPr>
        </p:nvGraphicFramePr>
        <p:xfrm>
          <a:off x="323850" y="1268413"/>
          <a:ext cx="8301038" cy="4017975"/>
        </p:xfrm>
        <a:graphic>
          <a:graphicData uri="http://schemas.openxmlformats.org/drawingml/2006/table">
            <a:tbl>
              <a:tblPr/>
              <a:tblGrid>
                <a:gridCol w="1439863"/>
                <a:gridCol w="742950"/>
                <a:gridCol w="842962"/>
                <a:gridCol w="1344613"/>
                <a:gridCol w="1104900"/>
                <a:gridCol w="1509712"/>
                <a:gridCol w="709613"/>
                <a:gridCol w="60642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First author; year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number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Leak (%)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location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reoperation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Conservative management**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Same H°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Death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Rutledge 2005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2 410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(1%)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26/ Coelio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Wang 2005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423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(2%)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/Coelio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Carbajo 2005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209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(2%)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Chevalier 2008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350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(0.3%)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GJA*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laparotomy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Noun 2012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1 000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(0.5%)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Gastric pouch</a:t>
                      </a:r>
                      <a:endParaRPr kumimoji="0" lang="en-GB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(1 Y conversion)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Lee 2012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1 163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(1.3%)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Musella 2013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974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(1%)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gastric pouch</a:t>
                      </a:r>
                      <a:endParaRPr kumimoji="0" lang="fr-FR" sz="1000" b="1" i="0" u="sng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GJA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RS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Current study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2 319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 (1.5%)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 gastric pch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GJA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uncertain loc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 /coelio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/lapatomy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7797" name="Text Box 693"/>
          <p:cNvSpPr txBox="1">
            <a:spLocks noChangeArrowheads="1"/>
          </p:cNvSpPr>
          <p:nvPr/>
        </p:nvSpPr>
        <p:spPr bwMode="auto">
          <a:xfrm>
            <a:off x="900113" y="5373688"/>
            <a:ext cx="5903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cs typeface="Arial" charset="0"/>
              </a:rPr>
              <a:t>**OLGB preservation during emergecy procedure</a:t>
            </a:r>
          </a:p>
        </p:txBody>
      </p:sp>
      <p:sp>
        <p:nvSpPr>
          <p:cNvPr id="47798" name="Text Box 694"/>
          <p:cNvSpPr txBox="1">
            <a:spLocks noChangeArrowheads="1"/>
          </p:cNvSpPr>
          <p:nvPr/>
        </p:nvSpPr>
        <p:spPr bwMode="auto">
          <a:xfrm>
            <a:off x="900113" y="5876925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* </a:t>
            </a:r>
            <a:r>
              <a:rPr lang="en-US" sz="1600" b="1">
                <a:cs typeface="Arial" charset="0"/>
              </a:rPr>
              <a:t>GastroJejunal Anastomosis</a:t>
            </a:r>
          </a:p>
        </p:txBody>
      </p:sp>
      <p:sp>
        <p:nvSpPr>
          <p:cNvPr id="47799" name="Text Box 695"/>
          <p:cNvSpPr txBox="1">
            <a:spLocks noChangeArrowheads="1"/>
          </p:cNvSpPr>
          <p:nvPr/>
        </p:nvSpPr>
        <p:spPr bwMode="auto">
          <a:xfrm>
            <a:off x="827088" y="6381750"/>
            <a:ext cx="40322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sym typeface="Wingdings" pitchFamily="2" charset="2"/>
              </a:rPr>
              <a:t>  </a:t>
            </a:r>
            <a:r>
              <a:rPr lang="en-GB" sz="1600" b="1">
                <a:sym typeface="Wingdings" pitchFamily="2" charset="2"/>
              </a:rPr>
              <a:t>Remnant Stomach</a:t>
            </a:r>
          </a:p>
          <a:p>
            <a:pPr>
              <a:spcBef>
                <a:spcPct val="50000"/>
              </a:spcBef>
            </a:pPr>
            <a:endParaRPr lang="fr-F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FFFF00"/>
          </a:solidFill>
        </p:spPr>
        <p:txBody>
          <a:bodyPr/>
          <a:lstStyle/>
          <a:p>
            <a:r>
              <a:rPr lang="fr-FR" sz="2800" b="1"/>
              <a:t>METHOD (1)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69325" cy="5000625"/>
          </a:xfrm>
        </p:spPr>
        <p:txBody>
          <a:bodyPr/>
          <a:lstStyle/>
          <a:p>
            <a:pPr marL="609600" indent="-609600"/>
            <a:r>
              <a:rPr lang="fr-FR" sz="2400" b="1" u="sng" dirty="0"/>
              <a:t>2005-2013: 2 321 OLGB</a:t>
            </a:r>
          </a:p>
          <a:p>
            <a:pPr marL="609600" indent="-609600">
              <a:buFontTx/>
              <a:buNone/>
            </a:pPr>
            <a:endParaRPr lang="fr-FR" sz="1800" b="1" u="sng" dirty="0"/>
          </a:p>
          <a:p>
            <a:pPr marL="609600" indent="-609600"/>
            <a:r>
              <a:rPr lang="fr-FR" sz="1800" b="1" u="sng" dirty="0" err="1"/>
              <a:t>Methylene</a:t>
            </a:r>
            <a:r>
              <a:rPr lang="fr-FR" sz="1800" b="1" u="sng" dirty="0"/>
              <a:t> </a:t>
            </a:r>
            <a:r>
              <a:rPr lang="fr-FR" sz="1800" b="1" u="sng" dirty="0" err="1"/>
              <a:t>blue</a:t>
            </a:r>
            <a:r>
              <a:rPr lang="fr-FR" sz="1800" dirty="0"/>
              <a:t> test </a:t>
            </a:r>
            <a:r>
              <a:rPr lang="fr-FR" sz="1800" dirty="0" err="1"/>
              <a:t>during</a:t>
            </a:r>
            <a:r>
              <a:rPr lang="fr-FR" sz="1800" dirty="0"/>
              <a:t> initial </a:t>
            </a:r>
            <a:r>
              <a:rPr lang="fr-FR" sz="1800" dirty="0" err="1"/>
              <a:t>operation</a:t>
            </a:r>
            <a:endParaRPr lang="fr-FR" sz="1800" dirty="0"/>
          </a:p>
          <a:p>
            <a:pPr marL="609600" indent="-609600">
              <a:buFontTx/>
              <a:buNone/>
            </a:pPr>
            <a:endParaRPr lang="fr-FR" sz="1800" dirty="0"/>
          </a:p>
          <a:p>
            <a:pPr marL="609600" indent="-609600"/>
            <a:r>
              <a:rPr lang="fr-FR" sz="1800" b="1" u="sng" dirty="0" err="1"/>
              <a:t>Systematic</a:t>
            </a:r>
            <a:r>
              <a:rPr lang="fr-FR" sz="1800" b="1" u="sng" dirty="0"/>
              <a:t> UGI</a:t>
            </a:r>
            <a:r>
              <a:rPr lang="fr-FR" sz="1800" dirty="0"/>
              <a:t> </a:t>
            </a:r>
            <a:r>
              <a:rPr lang="fr-FR" sz="1800" dirty="0" err="1"/>
              <a:t>series</a:t>
            </a:r>
            <a:r>
              <a:rPr lang="fr-FR" sz="1800" dirty="0"/>
              <a:t> </a:t>
            </a:r>
            <a:r>
              <a:rPr lang="fr-FR" sz="1800" b="1" dirty="0" err="1"/>
              <a:t>day</a:t>
            </a:r>
            <a:r>
              <a:rPr lang="fr-FR" sz="1800" b="1" dirty="0"/>
              <a:t>-1 after </a:t>
            </a:r>
            <a:r>
              <a:rPr lang="fr-FR" sz="1800" b="1" dirty="0" err="1"/>
              <a:t>surgery</a:t>
            </a:r>
            <a:endParaRPr lang="fr-FR" sz="1800" b="1" dirty="0"/>
          </a:p>
          <a:p>
            <a:pPr marL="609600" indent="-609600">
              <a:buFontTx/>
              <a:buNone/>
            </a:pPr>
            <a:endParaRPr lang="fr-FR" sz="1800" b="1" dirty="0"/>
          </a:p>
          <a:p>
            <a:pPr marL="609600" indent="-609600"/>
            <a:r>
              <a:rPr lang="fr-FR" sz="1800" dirty="0" err="1"/>
              <a:t>During</a:t>
            </a:r>
            <a:r>
              <a:rPr lang="fr-FR" sz="1800" dirty="0"/>
              <a:t> </a:t>
            </a:r>
            <a:r>
              <a:rPr lang="fr-FR" sz="1800" dirty="0" err="1"/>
              <a:t>reintervention</a:t>
            </a:r>
            <a:r>
              <a:rPr lang="fr-FR" sz="1800" dirty="0"/>
              <a:t> for </a:t>
            </a:r>
            <a:r>
              <a:rPr lang="fr-FR" sz="1800" dirty="0" err="1"/>
              <a:t>leak</a:t>
            </a:r>
            <a:r>
              <a:rPr lang="fr-FR" sz="1800" dirty="0"/>
              <a:t> management, </a:t>
            </a:r>
            <a:r>
              <a:rPr lang="fr-FR" sz="1800" dirty="0" err="1"/>
              <a:t>surgical</a:t>
            </a:r>
            <a:r>
              <a:rPr lang="fr-FR" sz="1800" dirty="0"/>
              <a:t> procedure </a:t>
            </a:r>
            <a:r>
              <a:rPr lang="fr-FR" sz="1800" dirty="0" err="1"/>
              <a:t>consisted</a:t>
            </a:r>
            <a:r>
              <a:rPr lang="fr-FR" sz="1800" dirty="0"/>
              <a:t> in:</a:t>
            </a:r>
          </a:p>
          <a:p>
            <a:pPr marL="609600" indent="-609600">
              <a:buFontTx/>
              <a:buNone/>
            </a:pPr>
            <a:endParaRPr lang="fr-FR" sz="1800" dirty="0"/>
          </a:p>
          <a:p>
            <a:pPr marL="990600" lvl="1" indent="-533400">
              <a:buFontTx/>
              <a:buAutoNum type="arabicPeriod"/>
            </a:pPr>
            <a:r>
              <a:rPr lang="fr-FR" sz="1800" b="1" u="sng" dirty="0"/>
              <a:t>Indentification</a:t>
            </a:r>
            <a:r>
              <a:rPr lang="fr-FR" sz="1800" b="1" dirty="0"/>
              <a:t> </a:t>
            </a:r>
            <a:r>
              <a:rPr lang="fr-FR" sz="1800" dirty="0"/>
              <a:t>of </a:t>
            </a:r>
            <a:r>
              <a:rPr lang="fr-FR" sz="1800" dirty="0" err="1"/>
              <a:t>leak</a:t>
            </a:r>
            <a:endParaRPr lang="fr-FR" sz="1800" dirty="0"/>
          </a:p>
          <a:p>
            <a:pPr marL="990600" lvl="1" indent="-533400">
              <a:buFontTx/>
              <a:buAutoNum type="arabicPeriod"/>
            </a:pPr>
            <a:r>
              <a:rPr lang="fr-FR" sz="1800" b="1" u="sng" dirty="0"/>
              <a:t>Suture</a:t>
            </a:r>
            <a:r>
              <a:rPr lang="fr-FR" sz="1800" dirty="0"/>
              <a:t> of </a:t>
            </a:r>
            <a:r>
              <a:rPr lang="fr-FR" sz="1800" dirty="0" err="1"/>
              <a:t>leak</a:t>
            </a:r>
            <a:r>
              <a:rPr lang="fr-FR" sz="1800" dirty="0"/>
              <a:t>  </a:t>
            </a:r>
            <a:r>
              <a:rPr lang="fr-FR" sz="1800" dirty="0" err="1"/>
              <a:t>when</a:t>
            </a:r>
            <a:r>
              <a:rPr lang="fr-FR" sz="1800" dirty="0"/>
              <a:t>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/>
              <a:t>was</a:t>
            </a:r>
            <a:r>
              <a:rPr lang="fr-FR" sz="1800" dirty="0"/>
              <a:t> possible</a:t>
            </a:r>
          </a:p>
          <a:p>
            <a:pPr marL="990600" lvl="1" indent="-533400">
              <a:buFontTx/>
              <a:buAutoNum type="arabicPeriod"/>
            </a:pPr>
            <a:r>
              <a:rPr lang="fr-FR" sz="1800" dirty="0"/>
              <a:t>Placement of </a:t>
            </a:r>
            <a:r>
              <a:rPr lang="fr-FR" sz="1800" b="1" u="sng" dirty="0"/>
              <a:t>2 </a:t>
            </a:r>
            <a:r>
              <a:rPr lang="fr-FR" sz="1800" b="1" u="sng" dirty="0" err="1"/>
              <a:t>irrigating</a:t>
            </a:r>
            <a:r>
              <a:rPr lang="fr-FR" sz="1800" b="1" u="sng" dirty="0"/>
              <a:t> </a:t>
            </a:r>
            <a:r>
              <a:rPr lang="fr-FR" sz="1800" b="1" u="sng" dirty="0" err="1"/>
              <a:t>closed</a:t>
            </a:r>
            <a:r>
              <a:rPr lang="fr-FR" sz="1800" b="1" u="sng" dirty="0"/>
              <a:t> </a:t>
            </a:r>
            <a:r>
              <a:rPr lang="fr-FR" sz="1800" b="1" u="sng" dirty="0" err="1"/>
              <a:t>suction</a:t>
            </a:r>
            <a:r>
              <a:rPr lang="fr-FR" sz="1800" b="1" u="sng" dirty="0"/>
              <a:t> drains</a:t>
            </a:r>
            <a:r>
              <a:rPr lang="fr-FR" sz="1800" dirty="0"/>
              <a:t> </a:t>
            </a:r>
            <a:r>
              <a:rPr lang="fr-FR" sz="1800" dirty="0" err="1"/>
              <a:t>around</a:t>
            </a:r>
            <a:r>
              <a:rPr lang="fr-FR" sz="1800" dirty="0"/>
              <a:t> the site of the </a:t>
            </a:r>
            <a:r>
              <a:rPr lang="fr-FR" sz="1800" dirty="0" err="1"/>
              <a:t>leak</a:t>
            </a:r>
            <a:endParaRPr lang="fr-FR" sz="1800" dirty="0"/>
          </a:p>
          <a:p>
            <a:pPr marL="609600" indent="-609600">
              <a:buFontTx/>
              <a:buNone/>
            </a:pPr>
            <a:endParaRPr lang="fr-FR" sz="1800" dirty="0"/>
          </a:p>
          <a:p>
            <a:pPr marL="609600" indent="-609600"/>
            <a:r>
              <a:rPr lang="fr-FR" sz="1800" dirty="0"/>
              <a:t>Drains </a:t>
            </a:r>
            <a:r>
              <a:rPr lang="fr-FR" sz="1800" dirty="0" err="1"/>
              <a:t>were</a:t>
            </a:r>
            <a:r>
              <a:rPr lang="fr-FR" sz="1800" dirty="0"/>
              <a:t> </a:t>
            </a:r>
            <a:r>
              <a:rPr lang="fr-FR" sz="1800" dirty="0" err="1"/>
              <a:t>left</a:t>
            </a:r>
            <a:r>
              <a:rPr lang="fr-FR" sz="1800" dirty="0"/>
              <a:t> in situ (</a:t>
            </a:r>
            <a:r>
              <a:rPr lang="fr-FR" sz="1800" dirty="0" err="1"/>
              <a:t>undercalibrated</a:t>
            </a:r>
            <a:r>
              <a:rPr lang="fr-FR" sz="1800" dirty="0"/>
              <a:t> 10 </a:t>
            </a:r>
            <a:r>
              <a:rPr lang="fr-FR" sz="1800" dirty="0" err="1"/>
              <a:t>days</a:t>
            </a:r>
            <a:r>
              <a:rPr lang="fr-FR" sz="1800" dirty="0"/>
              <a:t> </a:t>
            </a:r>
            <a:r>
              <a:rPr lang="fr-FR" sz="1800" dirty="0" err="1"/>
              <a:t>later</a:t>
            </a:r>
            <a:r>
              <a:rPr lang="fr-FR" sz="1800" dirty="0"/>
              <a:t>)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sytematic</a:t>
            </a:r>
            <a:r>
              <a:rPr lang="fr-FR" sz="1800" dirty="0"/>
              <a:t> </a:t>
            </a:r>
            <a:r>
              <a:rPr lang="fr-FR" sz="1800" b="1" dirty="0"/>
              <a:t>irrigation-aspiration </a:t>
            </a:r>
            <a:r>
              <a:rPr lang="fr-FR" sz="1800" b="1" dirty="0" err="1"/>
              <a:t>with</a:t>
            </a:r>
            <a:r>
              <a:rPr lang="fr-FR" sz="1800" b="1" dirty="0"/>
              <a:t> </a:t>
            </a:r>
            <a:r>
              <a:rPr lang="fr-FR" sz="1800" b="1" dirty="0" err="1"/>
              <a:t>acid</a:t>
            </a:r>
            <a:r>
              <a:rPr lang="fr-FR" sz="1800" b="1" dirty="0"/>
              <a:t> </a:t>
            </a:r>
            <a:r>
              <a:rPr lang="fr-FR" sz="1800" b="1" dirty="0" err="1"/>
              <a:t>lactic</a:t>
            </a:r>
            <a:r>
              <a:rPr lang="fr-FR" sz="1800" b="1" dirty="0"/>
              <a:t> or saline </a:t>
            </a:r>
            <a:r>
              <a:rPr lang="fr-FR" sz="1800" b="1" dirty="0" err="1"/>
              <a:t>serum</a:t>
            </a:r>
            <a:r>
              <a:rPr lang="fr-FR" sz="1800" dirty="0"/>
              <a:t>.</a:t>
            </a:r>
          </a:p>
          <a:p>
            <a:pPr marL="609600" indent="-609600">
              <a:buFont typeface="Wingdings" pitchFamily="2" charset="2"/>
              <a:buNone/>
            </a:pPr>
            <a:endParaRPr lang="fr-FR" sz="2000" dirty="0"/>
          </a:p>
          <a:p>
            <a:pPr marL="609600" indent="-609600">
              <a:buFontTx/>
              <a:buNone/>
            </a:pPr>
            <a:endParaRPr lang="fr-FR" sz="2000" dirty="0"/>
          </a:p>
          <a:p>
            <a:pPr marL="609600" indent="-609600">
              <a:buFontTx/>
              <a:buChar char="–"/>
            </a:pPr>
            <a:endParaRPr lang="fr-FR" sz="2000" dirty="0"/>
          </a:p>
          <a:p>
            <a:pPr marL="609600" indent="-609600">
              <a:buFontTx/>
              <a:buChar char="–"/>
            </a:pPr>
            <a:endParaRPr lang="fr-FR" sz="2000" dirty="0"/>
          </a:p>
        </p:txBody>
      </p:sp>
      <p:pic>
        <p:nvPicPr>
          <p:cNvPr id="6" name="Picture 146" descr="Logo de la Clinique Geoffroy Saint Hila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142852"/>
            <a:ext cx="1143008" cy="125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FFFF00"/>
          </a:solidFill>
        </p:spPr>
        <p:txBody>
          <a:bodyPr/>
          <a:lstStyle/>
          <a:p>
            <a:r>
              <a:rPr lang="fr-FR" sz="2800" b="1"/>
              <a:t>METHOD (2)</a:t>
            </a:r>
          </a:p>
        </p:txBody>
      </p:sp>
      <p:pic>
        <p:nvPicPr>
          <p:cNvPr id="66564" name="Picture 4" descr="by pass omega 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989138"/>
            <a:ext cx="2535237" cy="4525962"/>
          </a:xfrm>
          <a:noFill/>
          <a:ln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908175" y="1052513"/>
            <a:ext cx="561657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CLASSIFICATION OF LEAKS (CADY/SOPRANI)</a:t>
            </a: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1692275" y="3933825"/>
            <a:ext cx="358775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1763713" y="2420938"/>
            <a:ext cx="433387" cy="50323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1928794" y="2857496"/>
            <a:ext cx="433387" cy="11525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635375" y="2349500"/>
            <a:ext cx="576263" cy="40481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4356100" y="2276475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u="sng" dirty="0"/>
              <a:t>Type 1</a:t>
            </a:r>
            <a:r>
              <a:rPr lang="fr-FR" b="1" dirty="0"/>
              <a:t>: </a:t>
            </a:r>
            <a:r>
              <a:rPr lang="fr-FR" b="1" dirty="0" err="1"/>
              <a:t>leakage</a:t>
            </a:r>
            <a:r>
              <a:rPr lang="fr-FR" b="1" dirty="0"/>
              <a:t> </a:t>
            </a:r>
            <a:r>
              <a:rPr lang="fr-FR" b="1" dirty="0" err="1"/>
              <a:t>arising</a:t>
            </a:r>
            <a:r>
              <a:rPr lang="fr-FR" b="1" dirty="0"/>
              <a:t> </a:t>
            </a:r>
            <a:r>
              <a:rPr lang="fr-FR" b="1" dirty="0" err="1"/>
              <a:t>from</a:t>
            </a:r>
            <a:r>
              <a:rPr lang="fr-FR" b="1" dirty="0"/>
              <a:t> the </a:t>
            </a:r>
            <a:r>
              <a:rPr lang="fr-FR" b="1" dirty="0" err="1"/>
              <a:t>gastric</a:t>
            </a:r>
            <a:r>
              <a:rPr lang="fr-FR" b="1" dirty="0"/>
              <a:t>      </a:t>
            </a:r>
            <a:r>
              <a:rPr lang="fr-FR" b="1" dirty="0" err="1"/>
              <a:t>stapler</a:t>
            </a:r>
            <a:r>
              <a:rPr lang="fr-FR" b="1" dirty="0"/>
              <a:t> line of the </a:t>
            </a:r>
            <a:r>
              <a:rPr lang="fr-FR" b="1" dirty="0" err="1"/>
              <a:t>gastric</a:t>
            </a:r>
            <a:r>
              <a:rPr lang="fr-FR" b="1" dirty="0"/>
              <a:t> </a:t>
            </a:r>
            <a:r>
              <a:rPr lang="fr-FR" b="1" dirty="0" err="1"/>
              <a:t>pouch</a:t>
            </a:r>
            <a:endParaRPr lang="fr-FR" b="1" dirty="0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635375" y="3357563"/>
            <a:ext cx="576263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427538" y="3357563"/>
            <a:ext cx="4716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/>
              <a:t>Type 2</a:t>
            </a:r>
            <a:r>
              <a:rPr lang="fr-FR" b="1"/>
              <a:t>: Gastrojejunal anastomosis (GJA)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635375" y="4365625"/>
            <a:ext cx="576263" cy="4048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4067175" y="4365625"/>
            <a:ext cx="4859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u="sng" dirty="0"/>
              <a:t>Type 3</a:t>
            </a:r>
            <a:r>
              <a:rPr lang="fr-FR" b="1" dirty="0"/>
              <a:t>: </a:t>
            </a:r>
            <a:r>
              <a:rPr lang="fr-FR" b="1" dirty="0" err="1"/>
              <a:t>Uncertain</a:t>
            </a:r>
            <a:r>
              <a:rPr lang="fr-FR" b="1" dirty="0"/>
              <a:t> location (</a:t>
            </a:r>
            <a:r>
              <a:rPr lang="fr-FR" sz="1600" b="1" dirty="0" err="1"/>
              <a:t>unidentifiable</a:t>
            </a:r>
            <a:r>
              <a:rPr lang="fr-FR" sz="1600" b="1" dirty="0"/>
              <a:t> location on CT and </a:t>
            </a:r>
            <a:r>
              <a:rPr lang="fr-FR" sz="1600" b="1" dirty="0" err="1"/>
              <a:t>intraoperatively</a:t>
            </a:r>
            <a:r>
              <a:rPr lang="fr-FR" b="1" dirty="0"/>
              <a:t>)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3571868" y="435769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92D050"/>
                </a:solidFill>
              </a:rPr>
              <a:t>  </a:t>
            </a:r>
            <a:r>
              <a:rPr lang="fr-FR" sz="2400" b="1" dirty="0" smtClean="0">
                <a:solidFill>
                  <a:srgbClr val="92D050"/>
                </a:solidFill>
              </a:rPr>
              <a:t>?</a:t>
            </a:r>
            <a:r>
              <a:rPr lang="fr-FR" sz="2000" b="1" dirty="0" smtClean="0">
                <a:solidFill>
                  <a:srgbClr val="92D050"/>
                </a:solidFill>
              </a:rPr>
              <a:t> </a:t>
            </a:r>
            <a:endParaRPr lang="fr-FR" sz="2000" b="1" dirty="0">
              <a:solidFill>
                <a:srgbClr val="92D050"/>
              </a:solidFill>
            </a:endParaRPr>
          </a:p>
        </p:txBody>
      </p:sp>
      <p:pic>
        <p:nvPicPr>
          <p:cNvPr id="17" name="Picture 146" descr="Logo de la Clinique Geoffroy Saint Hila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142852"/>
            <a:ext cx="1143008" cy="125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620713"/>
          </a:xfrm>
          <a:solidFill>
            <a:srgbClr val="FFFF00"/>
          </a:solidFill>
        </p:spPr>
        <p:txBody>
          <a:bodyPr/>
          <a:lstStyle/>
          <a:p>
            <a:r>
              <a:rPr lang="fr-FR" sz="2800" b="1"/>
              <a:t>METHOD (3)</a:t>
            </a:r>
          </a:p>
        </p:txBody>
      </p:sp>
      <p:pic>
        <p:nvPicPr>
          <p:cNvPr id="75780" name="Picture 4" descr="fistule type 1 tog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268413"/>
            <a:ext cx="1811337" cy="2735262"/>
          </a:xfrm>
          <a:noFill/>
          <a:ln/>
        </p:spPr>
      </p:pic>
      <p:pic>
        <p:nvPicPr>
          <p:cNvPr id="75782" name="Picture 6" descr="scanner Typ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9113" y="1125538"/>
            <a:ext cx="2436812" cy="1614487"/>
          </a:xfrm>
          <a:noFill/>
          <a:ln/>
        </p:spPr>
      </p:pic>
      <p:pic>
        <p:nvPicPr>
          <p:cNvPr id="75785" name="Picture 9" descr="pleural effus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59113" y="2781300"/>
            <a:ext cx="2447925" cy="1574800"/>
          </a:xfrm>
          <a:noFill/>
          <a:ln/>
        </p:spPr>
      </p:pic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071670" y="692150"/>
            <a:ext cx="4516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u="sng" dirty="0">
                <a:solidFill>
                  <a:srgbClr val="FF0000"/>
                </a:solidFill>
              </a:rPr>
              <a:t>Type 1</a:t>
            </a:r>
            <a:r>
              <a:rPr lang="fr-FR" b="1" u="sng" dirty="0"/>
              <a:t>: diagnosis (</a:t>
            </a:r>
            <a:r>
              <a:rPr lang="fr-FR" b="1" u="sng" dirty="0" err="1"/>
              <a:t>day</a:t>
            </a:r>
            <a:r>
              <a:rPr lang="fr-FR" b="1" u="sng" dirty="0"/>
              <a:t> 2 after OLGB)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785787" y="4508500"/>
            <a:ext cx="738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u="sng" dirty="0">
                <a:solidFill>
                  <a:srgbClr val="FF0000"/>
                </a:solidFill>
              </a:rPr>
              <a:t>Type 1</a:t>
            </a:r>
            <a:r>
              <a:rPr lang="fr-FR" b="1" u="sng" dirty="0"/>
              <a:t>: </a:t>
            </a:r>
            <a:r>
              <a:rPr lang="fr-FR" b="1" u="sng" dirty="0" err="1"/>
              <a:t>surgical</a:t>
            </a:r>
            <a:r>
              <a:rPr lang="fr-FR" b="1" u="sng" dirty="0"/>
              <a:t> </a:t>
            </a:r>
            <a:r>
              <a:rPr lang="fr-FR" b="1" u="sng" dirty="0" err="1"/>
              <a:t>laparoscopic</a:t>
            </a:r>
            <a:r>
              <a:rPr lang="fr-FR" b="1" u="sng" dirty="0"/>
              <a:t> management: suture + drainage</a:t>
            </a:r>
          </a:p>
        </p:txBody>
      </p:sp>
      <p:pic>
        <p:nvPicPr>
          <p:cNvPr id="75790" name="Picture 14" descr="vlcsnap-2708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084888" y="1412875"/>
            <a:ext cx="2736850" cy="2052638"/>
          </a:xfrm>
          <a:noFill/>
          <a:ln/>
        </p:spPr>
      </p:pic>
      <p:pic>
        <p:nvPicPr>
          <p:cNvPr id="75792" name="Picture 16" descr="vlcsnap-283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4941888"/>
            <a:ext cx="2144713" cy="1608137"/>
          </a:xfrm>
          <a:prstGeom prst="rect">
            <a:avLst/>
          </a:prstGeom>
          <a:noFill/>
        </p:spPr>
      </p:pic>
      <p:pic>
        <p:nvPicPr>
          <p:cNvPr id="75794" name="Picture 18" descr="typ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4941888"/>
            <a:ext cx="1998662" cy="1582737"/>
          </a:xfrm>
          <a:prstGeom prst="rect">
            <a:avLst/>
          </a:prstGeom>
          <a:noFill/>
        </p:spPr>
      </p:pic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1258888" y="36449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1042988" y="3644900"/>
            <a:ext cx="1439862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UGI (Day 1)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5940425" y="1341438"/>
            <a:ext cx="3024188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PER-OPERATIVE BLUE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fistule type deu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628775"/>
            <a:ext cx="2627312" cy="1727200"/>
          </a:xfrm>
          <a:noFill/>
          <a:ln/>
        </p:spPr>
      </p:pic>
      <p:pic>
        <p:nvPicPr>
          <p:cNvPr id="69638" name="Picture 6" descr="sann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95513" y="1628775"/>
            <a:ext cx="2665412" cy="1727200"/>
          </a:xfrm>
          <a:noFill/>
          <a:ln/>
        </p:spPr>
      </p:pic>
      <p:pic>
        <p:nvPicPr>
          <p:cNvPr id="69641" name="Picture 9" descr="su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55650" y="4365625"/>
            <a:ext cx="2484438" cy="1863725"/>
          </a:xfrm>
          <a:noFill/>
          <a:ln/>
        </p:spPr>
      </p:pic>
      <p:pic>
        <p:nvPicPr>
          <p:cNvPr id="69644" name="Picture 12" descr="draina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492500" y="4365625"/>
            <a:ext cx="2555875" cy="1917700"/>
          </a:xfrm>
          <a:noFill/>
          <a:ln/>
        </p:spPr>
      </p:pic>
      <p:pic>
        <p:nvPicPr>
          <p:cNvPr id="69647" name="Picture 15" descr="drai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4365625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/>
              <a:t>METHOD (4)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1692275" y="1052513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u="sng" dirty="0">
                <a:solidFill>
                  <a:srgbClr val="FF0000"/>
                </a:solidFill>
              </a:rPr>
              <a:t>TYPE 2:</a:t>
            </a:r>
            <a:r>
              <a:rPr lang="fr-FR" b="1" u="sng" dirty="0"/>
              <a:t> Diagnosis (</a:t>
            </a:r>
            <a:r>
              <a:rPr lang="fr-FR" b="1" u="sng" dirty="0" err="1"/>
              <a:t>day</a:t>
            </a:r>
            <a:r>
              <a:rPr lang="fr-FR" b="1" u="sng" dirty="0"/>
              <a:t> 2 after OLGB)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1403350" y="3789363"/>
            <a:ext cx="6697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u="sng" dirty="0">
                <a:solidFill>
                  <a:srgbClr val="FF0000"/>
                </a:solidFill>
              </a:rPr>
              <a:t>TYPE 2:</a:t>
            </a:r>
            <a:r>
              <a:rPr lang="fr-FR" b="1" u="sng" dirty="0"/>
              <a:t> </a:t>
            </a:r>
            <a:r>
              <a:rPr lang="fr-FR" b="1" u="sng" dirty="0" err="1"/>
              <a:t>surgical</a:t>
            </a:r>
            <a:r>
              <a:rPr lang="fr-FR" b="1" u="sng" dirty="0"/>
              <a:t> </a:t>
            </a:r>
            <a:r>
              <a:rPr lang="fr-FR" b="1" u="sng" dirty="0" err="1"/>
              <a:t>laparoscopic</a:t>
            </a:r>
            <a:r>
              <a:rPr lang="fr-FR" b="1" u="sng" dirty="0"/>
              <a:t> management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1835150" y="3141663"/>
            <a:ext cx="33845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Helical CT with indirect signs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2700338" y="19161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cs typeface="Arial" charset="0"/>
              </a:rPr>
              <a:t>*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3276600" y="2276475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>
                <a:solidFill>
                  <a:schemeClr val="bg1"/>
                </a:solidFill>
                <a:latin typeface="Arial Narrow" pitchFamily="34" charset="0"/>
              </a:rPr>
              <a:t>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49" name="Group 157"/>
          <p:cNvGraphicFramePr>
            <a:graphicFrameLocks noGrp="1"/>
          </p:cNvGraphicFramePr>
          <p:nvPr>
            <p:ph idx="1"/>
          </p:nvPr>
        </p:nvGraphicFramePr>
        <p:xfrm>
          <a:off x="468313" y="1844675"/>
          <a:ext cx="8229600" cy="4876800"/>
        </p:xfrm>
        <a:graphic>
          <a:graphicData uri="http://schemas.openxmlformats.org/drawingml/2006/table">
            <a:tbl>
              <a:tblPr/>
              <a:tblGrid>
                <a:gridCol w="2705100"/>
                <a:gridCol w="1890712"/>
                <a:gridCol w="2673350"/>
                <a:gridCol w="96043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Leaks  (n=35)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Without leaks  (n=2286 )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 value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Male gender n (%)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(23)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378 (16)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age&gt;50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(14)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671 (29)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0,059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Revisional surgery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 (48)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862 (37)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One step (LAPGB rem-OAGB)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 (0.4)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686 (30)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Second hand patient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(29)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359 (15)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Type 2 diabetes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(14)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289 (12)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0.79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SAOS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(17)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250 (11)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 (0.4)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514 (22)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0.003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Severe nicotism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(23)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151 (6)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0.001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BMI groups (kg/m²)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35- 40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 (25)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435 (19)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40-45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 (40)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932 (40)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45-50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(17)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440 (20)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50-55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(15)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399 (18)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0.82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&gt;55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(3)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 (3)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548" name="Rectangle 156"/>
          <p:cNvSpPr>
            <a:spLocks noChangeArrowheads="1"/>
          </p:cNvSpPr>
          <p:nvPr/>
        </p:nvSpPr>
        <p:spPr bwMode="auto">
          <a:xfrm>
            <a:off x="357158" y="1214422"/>
            <a:ext cx="8497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 b="1" dirty="0"/>
              <a:t>Table 2 : </a:t>
            </a:r>
            <a:r>
              <a:rPr lang="en-US" sz="1600" dirty="0" err="1"/>
              <a:t>Univariate</a:t>
            </a:r>
            <a:r>
              <a:rPr lang="en-US" sz="1600" dirty="0"/>
              <a:t> analysis of factors associated with leaks after OLGB in 35 patients </a:t>
            </a:r>
            <a:endParaRPr lang="fr-FR" sz="1600" dirty="0"/>
          </a:p>
        </p:txBody>
      </p:sp>
      <p:sp>
        <p:nvSpPr>
          <p:cNvPr id="59550" name="Text Box 158"/>
          <p:cNvSpPr txBox="1">
            <a:spLocks noChangeArrowheads="1"/>
          </p:cNvSpPr>
          <p:nvPr/>
        </p:nvSpPr>
        <p:spPr bwMode="auto">
          <a:xfrm>
            <a:off x="1692275" y="188913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9551" name="Text Box 15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/>
              <a:t>RESULTS (1</a:t>
            </a:r>
            <a:r>
              <a:rPr lang="fr-FR" sz="2800" b="1" dirty="0" smtClean="0"/>
              <a:t>) </a:t>
            </a:r>
            <a:r>
              <a:rPr lang="fr-FR" sz="2800" b="1" i="1" dirty="0" smtClean="0">
                <a:solidFill>
                  <a:srgbClr val="FF0000"/>
                </a:solidFill>
              </a:rPr>
              <a:t>RISK FACTORS OF LEAK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59552" name="Rectangle 160"/>
          <p:cNvSpPr>
            <a:spLocks noChangeArrowheads="1"/>
          </p:cNvSpPr>
          <p:nvPr/>
        </p:nvSpPr>
        <p:spPr bwMode="auto">
          <a:xfrm>
            <a:off x="468313" y="4292600"/>
            <a:ext cx="8135937" cy="5048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553" name="Rectangle 161"/>
          <p:cNvSpPr>
            <a:spLocks noChangeArrowheads="1"/>
          </p:cNvSpPr>
          <p:nvPr/>
        </p:nvSpPr>
        <p:spPr bwMode="auto">
          <a:xfrm>
            <a:off x="468313" y="3429000"/>
            <a:ext cx="8135937" cy="287338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554" name="Rectangle 162"/>
          <p:cNvSpPr>
            <a:spLocks noChangeArrowheads="1"/>
          </p:cNvSpPr>
          <p:nvPr/>
        </p:nvSpPr>
        <p:spPr bwMode="auto">
          <a:xfrm>
            <a:off x="468313" y="2636838"/>
            <a:ext cx="8135937" cy="287337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rgbClr val="FFFF00"/>
          </a:solidFill>
        </p:spPr>
        <p:txBody>
          <a:bodyPr/>
          <a:lstStyle/>
          <a:p>
            <a:r>
              <a:rPr lang="fr-FR" sz="2800" b="1"/>
              <a:t>RESULTS (2)</a:t>
            </a:r>
          </a:p>
        </p:txBody>
      </p:sp>
      <p:pic>
        <p:nvPicPr>
          <p:cNvPr id="83972" name="Picture 4" descr="fistule type 1 to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620713"/>
            <a:ext cx="1670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2087563" cy="915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UGI postoperative day 1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364163" y="1341438"/>
            <a:ext cx="3529012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FF3300"/>
                </a:solidFill>
              </a:rPr>
              <a:t>LOW SENSIBILITY for enteric leaks location: 11.4%</a:t>
            </a:r>
          </a:p>
        </p:txBody>
      </p:sp>
      <p:pic>
        <p:nvPicPr>
          <p:cNvPr id="83976" name="Picture 8" descr="s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284538"/>
            <a:ext cx="26654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95288" y="4508500"/>
            <a:ext cx="2376487" cy="1465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COMPUTED TOMOGRAPHY WITH WATER SOLUBLE CONTRAST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5867400" y="4508500"/>
            <a:ext cx="3024188" cy="1366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b="1">
                <a:solidFill>
                  <a:srgbClr val="FF3300"/>
                </a:solidFill>
              </a:rPr>
              <a:t> 100% specificity for  indirect signs of leak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b="1">
                <a:solidFill>
                  <a:srgbClr val="FF3300"/>
                </a:solidFill>
              </a:rPr>
              <a:t> 33% specificity for leak  location</a:t>
            </a:r>
          </a:p>
        </p:txBody>
      </p:sp>
      <p:pic>
        <p:nvPicPr>
          <p:cNvPr id="83980" name="Picture 12" descr="scanner Typ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5092700"/>
            <a:ext cx="26638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1" name="Line 13"/>
          <p:cNvSpPr>
            <a:spLocks noChangeShapeType="1"/>
          </p:cNvSpPr>
          <p:nvPr/>
        </p:nvSpPr>
        <p:spPr bwMode="auto">
          <a:xfrm flipH="1">
            <a:off x="4787900" y="692150"/>
            <a:ext cx="288925" cy="215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1160</Words>
  <Application>Microsoft PowerPoint</Application>
  <PresentationFormat>Affichage à l'écran (4:3)</PresentationFormat>
  <Paragraphs>304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Modèle par défaut</vt:lpstr>
      <vt:lpstr>Incidence, presentation and management of enteric leaks after Omega Loop Gastric By-pass (OLGB)</vt:lpstr>
      <vt:lpstr>INTRODUCTION (1)</vt:lpstr>
      <vt:lpstr>INTRODUCTION (2)</vt:lpstr>
      <vt:lpstr>METHOD (1)</vt:lpstr>
      <vt:lpstr>METHOD (2)</vt:lpstr>
      <vt:lpstr>METHOD (3)</vt:lpstr>
      <vt:lpstr>Diapositive 7</vt:lpstr>
      <vt:lpstr>Diapositive 8</vt:lpstr>
      <vt:lpstr>RESULTS (2)</vt:lpstr>
      <vt:lpstr>Diapositive 10</vt:lpstr>
      <vt:lpstr>Diapositive 11</vt:lpstr>
      <vt:lpstr>DISCUSSION (1)</vt:lpstr>
      <vt:lpstr>ENTERIC LEAK LOCATION OLGB vs RYGBP</vt:lpstr>
      <vt:lpstr>Existence of few similitaries between OLGB and Sleeve</vt:lpstr>
      <vt:lpstr>CONCLUSION</vt:lpstr>
      <vt:lpstr>Incidence, presentation and management of enteric leaks after Omega Loop Gastric By-pass (OLGB)</vt:lpstr>
    </vt:vector>
  </TitlesOfParts>
  <Company>GHPS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MCSOP</cp:lastModifiedBy>
  <cp:revision>122</cp:revision>
  <dcterms:created xsi:type="dcterms:W3CDTF">2014-04-02T16:15:01Z</dcterms:created>
  <dcterms:modified xsi:type="dcterms:W3CDTF">2014-04-19T15:25:46Z</dcterms:modified>
</cp:coreProperties>
</file>