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9"/>
  </p:notesMasterIdLst>
  <p:handoutMasterIdLst>
    <p:handoutMasterId r:id="rId20"/>
  </p:handoutMasterIdLst>
  <p:sldIdLst>
    <p:sldId id="336" r:id="rId2"/>
    <p:sldId id="328" r:id="rId3"/>
    <p:sldId id="284" r:id="rId4"/>
    <p:sldId id="300" r:id="rId5"/>
    <p:sldId id="329" r:id="rId6"/>
    <p:sldId id="330" r:id="rId7"/>
    <p:sldId id="344" r:id="rId8"/>
    <p:sldId id="345" r:id="rId9"/>
    <p:sldId id="342" r:id="rId10"/>
    <p:sldId id="343" r:id="rId11"/>
    <p:sldId id="334" r:id="rId12"/>
    <p:sldId id="333" r:id="rId13"/>
    <p:sldId id="327" r:id="rId14"/>
    <p:sldId id="292" r:id="rId15"/>
    <p:sldId id="346" r:id="rId16"/>
    <p:sldId id="338" r:id="rId17"/>
    <p:sldId id="347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FF00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6" autoAdjust="0"/>
    <p:restoredTop sz="81567" autoAdjust="0"/>
  </p:normalViewPr>
  <p:slideViewPr>
    <p:cSldViewPr>
      <p:cViewPr varScale="1">
        <p:scale>
          <a:sx n="92" d="100"/>
          <a:sy n="92" d="100"/>
        </p:scale>
        <p:origin x="17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112016-6855-4897-B237-C0FE10A57D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375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A0A2B7-A3FC-4AFD-A807-0B49834891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989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80A5-84EE-4048-861B-9EF1092AF578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Thank you 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today I will show you the results of a retrospective study concerning 879 patients who underwent 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923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019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4BED69-3D45-4437-AEC9-AC05E1355C2A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fr-FR" altLang="fr-FR" smtClean="0"/>
              <a:t>First </a:t>
            </a:r>
          </a:p>
          <a:p>
            <a:pPr marL="171450" indent="-171450" eaLnBrk="1" hangingPunct="1">
              <a:buFontTx/>
              <a:buChar char="•"/>
            </a:pPr>
            <a:r>
              <a:rPr lang="fr-FR" altLang="fr-FR" smtClean="0"/>
              <a:t>We know</a:t>
            </a:r>
          </a:p>
          <a:p>
            <a:pPr marL="171450" indent="-171450" eaLnBrk="1" hangingPunct="1">
              <a:buFontTx/>
              <a:buChar char="•"/>
            </a:pPr>
            <a:r>
              <a:rPr lang="fr-FR" altLang="fr-FR" smtClean="0"/>
              <a:t>Such as </a:t>
            </a:r>
          </a:p>
        </p:txBody>
      </p:sp>
    </p:spTree>
    <p:extLst>
      <p:ext uri="{BB962C8B-B14F-4D97-AF65-F5344CB8AC3E}">
        <p14:creationId xmlns:p14="http://schemas.microsoft.com/office/powerpoint/2010/main" val="315104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77BFD-76F3-4A70-85B0-B9B2DBE2C487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mtClean="0"/>
              <a:t> So from</a:t>
            </a:r>
          </a:p>
          <a:p>
            <a:pPr eaLnBrk="1" hangingPunct="1">
              <a:buFontTx/>
              <a:buChar char="•"/>
            </a:pPr>
            <a:r>
              <a:rPr lang="fr-FR" altLang="fr-FR" smtClean="0"/>
              <a:t> among them 879  were revisional OLGB after failed GB either in one or two step. </a:t>
            </a:r>
          </a:p>
          <a:p>
            <a:pPr eaLnBrk="1" hangingPunct="1">
              <a:buFontTx/>
              <a:buChar char="•"/>
            </a:pPr>
            <a:r>
              <a:rPr lang="fr-FR" altLang="fr-FR" smtClean="0"/>
              <a:t>We retrieved all the data and focused on</a:t>
            </a:r>
          </a:p>
        </p:txBody>
      </p:sp>
    </p:spTree>
    <p:extLst>
      <p:ext uri="{BB962C8B-B14F-4D97-AF65-F5344CB8AC3E}">
        <p14:creationId xmlns:p14="http://schemas.microsoft.com/office/powerpoint/2010/main" val="61215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11BE7-FC2B-4DB1-9271-34E94346E48D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Concerning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long complications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requiring ROLGB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comparaison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primary OLGB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overall rate of long term complication was significantly higher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 group because 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higher rate of intractable bile reflux after ROLGB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surgical management of intractable bile reflux is RY conversion.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second surgical step of RYGB described by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Lonroth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the results of RY conversion after MGB for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intractabile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bile reflux will be presented in the next speech by my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collegue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soprani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rate of Malnutrition requiring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one of our two reverse procedure was the same between groups. 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7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6BF318-840B-4AB7-9E43-894442F76348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Why…is associated with?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Furthermore We know that some </a:t>
            </a:r>
            <a:r>
              <a:rPr lang="en-GB" dirty="0" err="1" smtClean="0"/>
              <a:t>retrictive</a:t>
            </a:r>
            <a:r>
              <a:rPr lang="en-GB" dirty="0" smtClean="0"/>
              <a:t> bariatric procedures are potentially associated with physiologic  and anatomic </a:t>
            </a:r>
            <a:r>
              <a:rPr lang="en-GB" dirty="0" err="1" smtClean="0"/>
              <a:t>Oesophagogastric</a:t>
            </a:r>
            <a:r>
              <a:rPr lang="en-GB" dirty="0" smtClean="0"/>
              <a:t> junction disruption and high </a:t>
            </a:r>
            <a:r>
              <a:rPr lang="en-GB" dirty="0" err="1" smtClean="0"/>
              <a:t>oesocardial</a:t>
            </a:r>
            <a:r>
              <a:rPr lang="en-GB" dirty="0" smtClean="0"/>
              <a:t> pressure which can be responsible  for intractable bile reflux occurrence after </a:t>
            </a:r>
            <a:r>
              <a:rPr lang="en-GB" dirty="0" err="1" smtClean="0"/>
              <a:t>revisional</a:t>
            </a:r>
            <a:r>
              <a:rPr lang="en-GB" dirty="0" smtClean="0"/>
              <a:t> OLGB.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After sleeve </a:t>
            </a:r>
            <a:r>
              <a:rPr lang="en-GB" dirty="0" err="1" smtClean="0"/>
              <a:t>gastrectomy</a:t>
            </a:r>
            <a:r>
              <a:rPr lang="en-GB" dirty="0" smtClean="0"/>
              <a:t> with </a:t>
            </a:r>
            <a:r>
              <a:rPr lang="en-GB" dirty="0" err="1" smtClean="0"/>
              <a:t>Gastroesophageal</a:t>
            </a:r>
            <a:r>
              <a:rPr lang="en-GB" dirty="0" smtClean="0"/>
              <a:t> </a:t>
            </a:r>
            <a:r>
              <a:rPr lang="en-GB" dirty="0" err="1" smtClean="0"/>
              <a:t>refux</a:t>
            </a:r>
            <a:r>
              <a:rPr lang="en-GB" dirty="0" smtClean="0"/>
              <a:t> disease, we observed that conversion to OLGB was not a good indication that is why we prefer RYGB in case of GERD.   </a:t>
            </a:r>
            <a:endParaRPr 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753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FC18E4-CFE1-4FF3-8546-2C7903124289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Low morbidity: 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not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higher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than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primary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OLGB and RYGB</a:t>
            </a:r>
            <a:endParaRPr lang="en-GB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Rate of intractable bile reflux after </a:t>
            </a:r>
            <a:r>
              <a:rPr lang="en-GB" dirty="0" err="1" smtClean="0"/>
              <a:t>revisional</a:t>
            </a:r>
            <a:r>
              <a:rPr lang="en-GB" dirty="0" smtClean="0"/>
              <a:t> OLGB is low (3.3%)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4256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691A0-091F-41C4-B5D9-006784E9994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according to our experience so that 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 better identify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patients at risk of intractable biliary reflux after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 for failed gastric banding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think that oesophageal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manometry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24 hours pH testing before ROLGB could be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interresting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identify anatomic or physiologic disruption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esophagogastric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junction.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 these patients, we recommend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RYGB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366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80A5-84EE-4048-861B-9EF1092AF578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Thank you 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today I will show you the results of a retrospective study concerning 879 patients who underwent 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012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7B8A-498E-4C1B-8EC8-DD7E5A9A56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46D6-6B4A-4CE4-9192-5414DC544F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196C-64B5-4BB6-A814-286430624F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249E0-75D3-4B91-B222-34EFBD4EBF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871E-A82D-4D3F-903B-7FF302ABDB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C0D9-932F-4379-AE77-434E7F6F09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55BA-DA5D-4497-80C8-916AA1EE9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0CC9-A6A0-4FA6-BE5E-2466D7203B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D6FB-F837-4450-B06D-F5C894916C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761B-2351-4B35-B4F7-A26DE68C8B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237D-79AC-4D12-A456-7856D4FB59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7630-82F4-40C5-A00C-0889DB4D3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6276-A1B5-4813-9550-71AB09E293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22AC06-B8EF-4614-8302-CE48A168F7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5" r:id="rId2"/>
    <p:sldLayoutId id="2147483884" r:id="rId3"/>
    <p:sldLayoutId id="2147483883" r:id="rId4"/>
    <p:sldLayoutId id="2147483882" r:id="rId5"/>
    <p:sldLayoutId id="2147483881" r:id="rId6"/>
    <p:sldLayoutId id="2147483880" r:id="rId7"/>
    <p:sldLayoutId id="2147483879" r:id="rId8"/>
    <p:sldLayoutId id="2147483878" r:id="rId9"/>
    <p:sldLayoutId id="2147483877" r:id="rId10"/>
    <p:sldLayoutId id="2147483876" r:id="rId11"/>
    <p:sldLayoutId id="2147483887" r:id="rId12"/>
    <p:sldLayoutId id="21474838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fr/imgres?imgurl=http://www.bienetre-tunisie.com/soin/sleeve%20gastrectomy.jpg&amp;imgrefurl=http://www.bienetre-tunisie.com/soin-propose.php?id=29&amp;usg=__R_Ab4hQUIFTzVv_PTg4f00JzjwA=&amp;h=387&amp;w=298&amp;sz=68&amp;hl=fr&amp;start=64&amp;zoom=1&amp;tbnid=kRUF-JXBMpsytM:&amp;tbnh=123&amp;tbnw=95&amp;ei=fmdmUZbLI6Wc0QWq2YGADw&amp;prev=/search?q=sleeve+gastrectomy&amp;start=60&amp;hl=fr&amp;sa=N&amp;gbv=2&amp;tbm=isch&amp;itbs=1&amp;sa=X&amp;ved=0CDIQrQMwAzg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fr/imgres?imgurl=http://chirurgie-obesite-arles-marseille.fr/s/cc_images/cache_2420851962.jpg?t=1296811383&amp;imgrefurl=http://chirurgie-obesite-arles-marseille.fr/interventions/gastroplastie-verticale-calibr%C3%A9e/&amp;usg=__u5nMjKNPVwCau5V3ffHpjJZolFY=&amp;h=301&amp;w=300&amp;sz=56&amp;hl=fr&amp;start=465&amp;zoom=1&amp;tbnid=3wBmU996e6YcjM:&amp;tbnh=116&amp;tbnw=116&amp;ei=bmJmUduDHu_I0AXhvIDoDQ&amp;prev=/search?q=sleeve+gastrectomie&amp;start=460&amp;hl=fr&amp;sa=N&amp;gbv=2&amp;tbm=isch&amp;itbs=1&amp;sa=X&amp;ved=0CDQQrQMwBDjMA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h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44" y="3314155"/>
            <a:ext cx="1039676" cy="2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1717" y="4279970"/>
            <a:ext cx="8676457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L Genser (2), A Soprani(1,2), Tabbara M (2), J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Cady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</a:t>
            </a:r>
            <a:endParaRPr lang="fr-FR" altLang="fr-FR" sz="2400" b="1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fr-FR" altLang="fr-F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9866" y="5545976"/>
            <a:ext cx="874665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>
                <a:solidFill>
                  <a:schemeClr val="tx2"/>
                </a:solidFill>
              </a:rPr>
              <a:t>1- Clinique Geoffroy Saint Hilaire (Paris), </a:t>
            </a:r>
            <a:endParaRPr lang="fr-FR" altLang="fr-FR" sz="1600" b="1" dirty="0" smtClean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 smtClean="0">
                <a:solidFill>
                  <a:schemeClr val="tx2"/>
                </a:solidFill>
              </a:rPr>
              <a:t>2- </a:t>
            </a:r>
            <a:r>
              <a:rPr lang="fr-FR" altLang="fr-FR" sz="1600" b="1" dirty="0">
                <a:solidFill>
                  <a:schemeClr val="tx2"/>
                </a:solidFill>
              </a:rPr>
              <a:t>Service de Chirurgie Digestive et Hépato-</a:t>
            </a:r>
            <a:r>
              <a:rPr lang="fr-FR" altLang="fr-FR" sz="1600" b="1" dirty="0" err="1">
                <a:solidFill>
                  <a:schemeClr val="tx2"/>
                </a:solidFill>
              </a:rPr>
              <a:t>Bilio</a:t>
            </a:r>
            <a:r>
              <a:rPr lang="fr-FR" altLang="fr-FR" sz="1600" b="1" dirty="0">
                <a:solidFill>
                  <a:schemeClr val="tx2"/>
                </a:solidFill>
              </a:rPr>
              <a:t>-Pancréatique, Pitié Salpêtrière (Paris)</a:t>
            </a: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chemeClr val="tx2"/>
              </a:solidFill>
            </a:endParaRPr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442" y="2063473"/>
            <a:ext cx="1068562" cy="119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1"/>
          <a:stretch/>
        </p:blipFill>
        <p:spPr bwMode="auto">
          <a:xfrm>
            <a:off x="10423" y="3159"/>
            <a:ext cx="9135583" cy="19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9" t="35918" r="5045" b="13036"/>
          <a:stretch/>
        </p:blipFill>
        <p:spPr bwMode="auto">
          <a:xfrm>
            <a:off x="7837787" y="3159"/>
            <a:ext cx="1335623" cy="5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0276" r="81921"/>
          <a:stretch/>
        </p:blipFill>
        <p:spPr bwMode="auto">
          <a:xfrm>
            <a:off x="0" y="3159"/>
            <a:ext cx="668351" cy="7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6971" y="2063473"/>
            <a:ext cx="6153727" cy="1581551"/>
          </a:xfrm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fr-FR" altLang="fr-FR" sz="2400" b="1" dirty="0" smtClean="0"/>
              <a:t>Conversion of Omega Loop </a:t>
            </a:r>
            <a:r>
              <a:rPr lang="fr-FR" altLang="fr-FR" sz="2400" b="1" dirty="0" err="1" smtClean="0"/>
              <a:t>Gastric</a:t>
            </a:r>
            <a:r>
              <a:rPr lang="fr-FR" altLang="fr-FR" sz="2400" b="1" dirty="0" smtClean="0"/>
              <a:t> Bypass to Roux-en-Y for management of </a:t>
            </a:r>
            <a:r>
              <a:rPr lang="fr-FR" altLang="fr-FR" sz="2400" b="1" dirty="0" err="1" smtClean="0"/>
              <a:t>refractory</a:t>
            </a:r>
            <a:r>
              <a:rPr lang="fr-FR" altLang="fr-FR" sz="2400" b="1" dirty="0" smtClean="0"/>
              <a:t> bile reflux: </a:t>
            </a:r>
            <a:r>
              <a:rPr lang="fr-FR" altLang="fr-FR" sz="2400" b="1" dirty="0" err="1" smtClean="0"/>
              <a:t>results</a:t>
            </a:r>
            <a:r>
              <a:rPr lang="fr-FR" altLang="fr-FR" sz="2400" b="1" dirty="0" smtClean="0"/>
              <a:t> in 47 patients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175" y="2134317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4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0231"/>
            <a:ext cx="9144000" cy="706438"/>
          </a:xfrm>
          <a:noFill/>
        </p:spPr>
        <p:txBody>
          <a:bodyPr>
            <a:noAutofit/>
          </a:bodyPr>
          <a:lstStyle/>
          <a:p>
            <a:r>
              <a:rPr lang="fr-FR" altLang="fr-FR" sz="2400" b="1" dirty="0" smtClean="0"/>
              <a:t>long </a:t>
            </a:r>
            <a:r>
              <a:rPr lang="fr-FR" altLang="fr-FR" sz="2400" b="1" dirty="0" err="1"/>
              <a:t>term</a:t>
            </a:r>
            <a:r>
              <a:rPr lang="fr-FR" altLang="fr-FR" sz="2400" b="1" dirty="0"/>
              <a:t> complications </a:t>
            </a:r>
            <a:r>
              <a:rPr lang="fr-FR" altLang="fr-FR" sz="2400" b="1" dirty="0" err="1"/>
              <a:t>after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primary</a:t>
            </a:r>
            <a:r>
              <a:rPr lang="fr-FR" altLang="fr-FR" sz="2400" b="1" dirty="0"/>
              <a:t> OLGB </a:t>
            </a:r>
            <a:r>
              <a:rPr lang="fr-FR" altLang="fr-FR" sz="2400" b="1" dirty="0" smtClean="0"/>
              <a:t>Vs </a:t>
            </a:r>
            <a:r>
              <a:rPr lang="fr-FR" altLang="fr-FR" sz="2400" b="1" dirty="0" err="1"/>
              <a:t>revisional</a:t>
            </a:r>
            <a:r>
              <a:rPr lang="fr-FR" altLang="fr-FR" sz="2400" b="1" dirty="0"/>
              <a:t> </a:t>
            </a:r>
            <a:r>
              <a:rPr lang="fr-FR" altLang="fr-FR" sz="2400" b="1" dirty="0" smtClean="0"/>
              <a:t>OLGB</a:t>
            </a:r>
            <a:br>
              <a:rPr lang="fr-FR" altLang="fr-FR" sz="2400" b="1" dirty="0" smtClean="0"/>
            </a:br>
            <a:r>
              <a:rPr lang="fr-FR" altLang="fr-FR" sz="2400" b="1" u="sng" dirty="0">
                <a:solidFill>
                  <a:srgbClr val="FFFF00"/>
                </a:solidFill>
              </a:rPr>
              <a:t>I</a:t>
            </a:r>
            <a:r>
              <a:rPr lang="fr-FR" altLang="fr-FR" sz="2400" b="1" u="sng" dirty="0" smtClean="0">
                <a:solidFill>
                  <a:srgbClr val="FFFF00"/>
                </a:solidFill>
              </a:rPr>
              <a:t>mpact of LAGB:</a:t>
            </a:r>
            <a:endParaRPr lang="fr-FR" altLang="fr-FR" sz="24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18661" name="Group 2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9953660"/>
              </p:ext>
            </p:extLst>
          </p:nvPr>
        </p:nvGraphicFramePr>
        <p:xfrm>
          <a:off x="143508" y="2780928"/>
          <a:ext cx="8856984" cy="2817098"/>
        </p:xfrm>
        <a:graphic>
          <a:graphicData uri="http://schemas.openxmlformats.org/drawingml/2006/table">
            <a:tbl>
              <a:tblPr/>
              <a:tblGrid>
                <a:gridCol w="4608513"/>
                <a:gridCol w="1512168"/>
                <a:gridCol w="1440160"/>
                <a:gridCol w="1296143"/>
              </a:tblGrid>
              <a:tr h="1323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1440)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881)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Long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complications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requiring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(1.3%)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 (4%)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Malnutrition (reverse)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(0,9)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7(0,8)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Bile reflux (conversion Y)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6 (0,4)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29 (3,3)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03"/>
          <p:cNvSpPr txBox="1">
            <a:spLocks/>
          </p:cNvSpPr>
          <p:nvPr/>
        </p:nvSpPr>
        <p:spPr bwMode="auto">
          <a:xfrm>
            <a:off x="457200" y="62068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4000" b="1" dirty="0" err="1" smtClean="0">
                <a:solidFill>
                  <a:srgbClr val="FFFF00"/>
                </a:solidFill>
              </a:rPr>
              <a:t>Results</a:t>
            </a:r>
            <a:r>
              <a:rPr lang="fr-FR" sz="4000" b="1" dirty="0" smtClean="0">
                <a:solidFill>
                  <a:srgbClr val="FFFF00"/>
                </a:solidFill>
              </a:rPr>
              <a:t> (5)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74" y="313387"/>
            <a:ext cx="746638" cy="124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FF00"/>
                </a:solidFill>
              </a:rPr>
              <a:t>Discussion</a:t>
            </a:r>
          </a:p>
        </p:txBody>
      </p:sp>
      <p:pic>
        <p:nvPicPr>
          <p:cNvPr id="33794" name="Image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3068638"/>
            <a:ext cx="2027237" cy="3644900"/>
          </a:xfrm>
          <a:solidFill>
            <a:srgbClr val="66FF33"/>
          </a:solidFill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err="1">
                <a:solidFill>
                  <a:srgbClr val="FFFF00"/>
                </a:solidFill>
              </a:rPr>
              <a:t>Why</a:t>
            </a:r>
            <a:r>
              <a:rPr lang="fr-FR" sz="2800" b="1" dirty="0">
                <a:solidFill>
                  <a:srgbClr val="FFFF00"/>
                </a:solidFill>
              </a:rPr>
              <a:t> restrictive </a:t>
            </a:r>
            <a:r>
              <a:rPr lang="fr-FR" sz="2800" b="1" dirty="0" err="1">
                <a:solidFill>
                  <a:srgbClr val="FFFF00"/>
                </a:solidFill>
              </a:rPr>
              <a:t>procedure</a:t>
            </a:r>
            <a:r>
              <a:rPr lang="fr-FR" sz="2800" b="1" dirty="0">
                <a:solidFill>
                  <a:srgbClr val="FFFF00"/>
                </a:solidFill>
              </a:rPr>
              <a:t> </a:t>
            </a:r>
            <a:r>
              <a:rPr lang="fr-FR" sz="2800" b="1" dirty="0" err="1">
                <a:solidFill>
                  <a:srgbClr val="FFFF00"/>
                </a:solidFill>
              </a:rPr>
              <a:t>before</a:t>
            </a:r>
            <a:r>
              <a:rPr lang="fr-FR" sz="2800" b="1" dirty="0">
                <a:solidFill>
                  <a:srgbClr val="FFFF00"/>
                </a:solidFill>
              </a:rPr>
              <a:t> OLGB </a:t>
            </a:r>
          </a:p>
          <a:p>
            <a:pPr algn="ctr">
              <a:spcBef>
                <a:spcPct val="50000"/>
              </a:spcBef>
            </a:pPr>
            <a:r>
              <a:rPr lang="fr-FR" sz="2800" b="1" dirty="0" err="1">
                <a:solidFill>
                  <a:srgbClr val="FFFF00"/>
                </a:solidFill>
              </a:rPr>
              <a:t>increases</a:t>
            </a:r>
            <a:r>
              <a:rPr lang="fr-FR" sz="2800" b="1" dirty="0">
                <a:solidFill>
                  <a:srgbClr val="FFFF00"/>
                </a:solidFill>
              </a:rPr>
              <a:t> the </a:t>
            </a:r>
            <a:r>
              <a:rPr lang="fr-FR" sz="2800" b="1" dirty="0" err="1">
                <a:solidFill>
                  <a:srgbClr val="FFFF00"/>
                </a:solidFill>
              </a:rPr>
              <a:t>risk</a:t>
            </a:r>
            <a:r>
              <a:rPr lang="fr-FR" sz="2800" b="1" dirty="0">
                <a:solidFill>
                  <a:srgbClr val="FFFF00"/>
                </a:solidFill>
              </a:rPr>
              <a:t> of Bile Reflux?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124075" y="4005263"/>
            <a:ext cx="18716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6600">
                <a:solidFill>
                  <a:srgbClr val="66FF33"/>
                </a:solidFill>
                <a:sym typeface="Wingdings" pitchFamily="2" charset="2"/>
              </a:rPr>
              <a:t>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 rot="10800000">
            <a:off x="5219700" y="2636838"/>
            <a:ext cx="158432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6600">
                <a:sym typeface="Wingdings" pitchFamily="2" charset="2"/>
              </a:rPr>
              <a:t></a:t>
            </a:r>
          </a:p>
          <a:p>
            <a:pPr>
              <a:spcBef>
                <a:spcPct val="50000"/>
              </a:spcBef>
            </a:pPr>
            <a:endParaRPr lang="fr-FR" sz="6600"/>
          </a:p>
        </p:txBody>
      </p:sp>
      <p:sp>
        <p:nvSpPr>
          <p:cNvPr id="33798" name="Oval 9"/>
          <p:cNvSpPr>
            <a:spLocks noChangeArrowheads="1"/>
          </p:cNvSpPr>
          <p:nvPr/>
        </p:nvSpPr>
        <p:spPr bwMode="auto">
          <a:xfrm>
            <a:off x="4067175" y="3068638"/>
            <a:ext cx="936625" cy="863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pic>
        <p:nvPicPr>
          <p:cNvPr id="337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1211262" cy="2016125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7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993775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rgbClr val="FFFF00"/>
                </a:solidFill>
              </a:rPr>
              <a:t>Discussion (1)</a:t>
            </a:r>
            <a:br>
              <a:rPr lang="fr-FR" sz="3600" b="1" dirty="0" smtClean="0">
                <a:solidFill>
                  <a:srgbClr val="FFFF00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OLGB </a:t>
            </a:r>
            <a:r>
              <a:rPr lang="fr-FR" sz="3200" b="1" dirty="0" err="1" smtClean="0">
                <a:solidFill>
                  <a:schemeClr val="tx2"/>
                </a:solidFill>
              </a:rPr>
              <a:t>after</a:t>
            </a:r>
            <a:r>
              <a:rPr lang="fr-FR" sz="3200" b="1" dirty="0" smtClean="0">
                <a:solidFill>
                  <a:schemeClr val="tx2"/>
                </a:solidFill>
              </a:rPr>
              <a:t> LSG for </a:t>
            </a:r>
            <a:r>
              <a:rPr lang="fr-FR" sz="3200" b="1" dirty="0" err="1" smtClean="0">
                <a:solidFill>
                  <a:schemeClr val="tx2"/>
                </a:solidFill>
              </a:rPr>
              <a:t>weight</a:t>
            </a:r>
            <a:r>
              <a:rPr lang="fr-FR" sz="3200" b="1" dirty="0" smtClean="0">
                <a:solidFill>
                  <a:schemeClr val="tx2"/>
                </a:solidFill>
              </a:rPr>
              <a:t> </a:t>
            </a:r>
            <a:r>
              <a:rPr lang="fr-FR" sz="3200" b="1" dirty="0" err="1" smtClean="0">
                <a:solidFill>
                  <a:schemeClr val="tx2"/>
                </a:solidFill>
              </a:rPr>
              <a:t>loss</a:t>
            </a:r>
            <a:r>
              <a:rPr lang="fr-FR" sz="3200" b="1" dirty="0" smtClean="0">
                <a:solidFill>
                  <a:schemeClr val="tx2"/>
                </a:solidFill>
              </a:rPr>
              <a:t> </a:t>
            </a:r>
            <a:r>
              <a:rPr lang="fr-FR" sz="3200" b="1" dirty="0" err="1" smtClean="0">
                <a:solidFill>
                  <a:schemeClr val="tx2"/>
                </a:solidFill>
              </a:rPr>
              <a:t>failure</a:t>
            </a:r>
            <a:r>
              <a:rPr lang="fr-FR" sz="3200" b="1" dirty="0" smtClean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481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5256212" cy="557212"/>
          </a:xfrm>
        </p:spPr>
      </p:pic>
      <p:pic>
        <p:nvPicPr>
          <p:cNvPr id="34819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205038"/>
            <a:ext cx="3313112" cy="2863850"/>
          </a:xfrm>
        </p:spPr>
      </p:pic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4572000" y="3357563"/>
            <a:ext cx="388843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«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 LSG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appears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to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be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associated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with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weigh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regain and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quite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often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with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reflux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symptoms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in long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term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follow</a:t>
            </a:r>
            <a:r>
              <a:rPr lang="fr-FR" sz="1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up »</a:t>
            </a:r>
          </a:p>
        </p:txBody>
      </p:sp>
      <p:sp>
        <p:nvSpPr>
          <p:cNvPr id="34821" name="Text Box 14"/>
          <p:cNvSpPr txBox="1">
            <a:spLocks noChangeArrowheads="1"/>
          </p:cNvSpPr>
          <p:nvPr/>
        </p:nvSpPr>
        <p:spPr bwMode="auto">
          <a:xfrm>
            <a:off x="755650" y="5300663"/>
            <a:ext cx="7343775" cy="1230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u="sng" dirty="0">
                <a:latin typeface="+mn-lt"/>
              </a:rPr>
              <a:t>Conversion LSG to OLGB for </a:t>
            </a:r>
            <a:r>
              <a:rPr lang="fr-FR" sz="1800" b="1" u="sng" dirty="0" err="1">
                <a:latin typeface="+mn-lt"/>
              </a:rPr>
              <a:t>weight</a:t>
            </a:r>
            <a:r>
              <a:rPr lang="fr-FR" sz="1800" b="1" u="sng" dirty="0">
                <a:latin typeface="+mn-lt"/>
              </a:rPr>
              <a:t> </a:t>
            </a:r>
            <a:r>
              <a:rPr lang="fr-FR" sz="1800" b="1" u="sng" dirty="0" err="1">
                <a:latin typeface="+mn-lt"/>
              </a:rPr>
              <a:t>loss</a:t>
            </a:r>
            <a:r>
              <a:rPr lang="fr-FR" sz="1800" b="1" u="sng" dirty="0">
                <a:latin typeface="+mn-lt"/>
              </a:rPr>
              <a:t> </a:t>
            </a:r>
            <a:r>
              <a:rPr lang="fr-FR" sz="1800" b="1" u="sng" dirty="0" err="1">
                <a:latin typeface="+mn-lt"/>
              </a:rPr>
              <a:t>failure</a:t>
            </a:r>
            <a:r>
              <a:rPr lang="fr-FR" sz="1800" b="1" u="sng" dirty="0">
                <a:latin typeface="+mn-lt"/>
              </a:rPr>
              <a:t> </a:t>
            </a:r>
            <a:r>
              <a:rPr lang="fr-FR" sz="1800" b="1" u="sng" dirty="0" err="1">
                <a:latin typeface="+mn-lt"/>
              </a:rPr>
              <a:t>is</a:t>
            </a:r>
            <a:r>
              <a:rPr lang="fr-FR" sz="1800" b="1" u="sng" dirty="0">
                <a:latin typeface="+mn-lt"/>
              </a:rPr>
              <a:t> not </a:t>
            </a:r>
            <a:r>
              <a:rPr lang="fr-FR" sz="1800" b="1" u="sng" dirty="0" err="1">
                <a:latin typeface="+mn-lt"/>
              </a:rPr>
              <a:t>indicated</a:t>
            </a:r>
            <a:r>
              <a:rPr lang="fr-FR" sz="1800" b="1" u="sng" dirty="0">
                <a:latin typeface="+mn-lt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b="1" dirty="0">
                <a:latin typeface="+mn-lt"/>
              </a:rPr>
              <a:t> </a:t>
            </a:r>
            <a:r>
              <a:rPr lang="fr-FR" sz="1800" b="1" dirty="0" err="1">
                <a:latin typeface="+mn-lt"/>
              </a:rPr>
              <a:t>Esophagogastric</a:t>
            </a:r>
            <a:r>
              <a:rPr lang="fr-FR" sz="1800" b="1" dirty="0">
                <a:latin typeface="+mn-lt"/>
              </a:rPr>
              <a:t> </a:t>
            </a:r>
            <a:r>
              <a:rPr lang="fr-FR" sz="1800" b="1" dirty="0" err="1">
                <a:latin typeface="+mn-lt"/>
              </a:rPr>
              <a:t>junction</a:t>
            </a:r>
            <a:r>
              <a:rPr lang="fr-FR" sz="1800" b="1" dirty="0">
                <a:latin typeface="+mn-lt"/>
              </a:rPr>
              <a:t> disruption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b="1" dirty="0">
                <a:latin typeface="+mn-lt"/>
              </a:rPr>
              <a:t> </a:t>
            </a:r>
            <a:r>
              <a:rPr lang="fr-FR" sz="1800" b="1" dirty="0" err="1">
                <a:latin typeface="+mn-lt"/>
              </a:rPr>
              <a:t>Intractable</a:t>
            </a:r>
            <a:r>
              <a:rPr lang="fr-FR" sz="1800" b="1" dirty="0">
                <a:latin typeface="+mn-lt"/>
              </a:rPr>
              <a:t> </a:t>
            </a:r>
            <a:r>
              <a:rPr lang="fr-FR" sz="1800" b="1" dirty="0" smtClean="0">
                <a:latin typeface="+mn-lt"/>
              </a:rPr>
              <a:t>bile </a:t>
            </a:r>
            <a:r>
              <a:rPr lang="fr-FR" sz="1800" b="1" dirty="0">
                <a:latin typeface="+mn-lt"/>
              </a:rPr>
              <a:t>reflux +++</a:t>
            </a:r>
          </a:p>
        </p:txBody>
      </p:sp>
      <p:pic>
        <p:nvPicPr>
          <p:cNvPr id="34822" name="Picture 20" descr="ANd9GcTKtvQ1Lh1cjZK3T1HD5GAFPaVzQbvOYhKedVg-DcS3cvbNNpwy9-p42DQ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1773238"/>
            <a:ext cx="1127125" cy="1458912"/>
          </a:xfrm>
        </p:spPr>
      </p:pic>
      <p:sp>
        <p:nvSpPr>
          <p:cNvPr id="34823" name="Oval 19"/>
          <p:cNvSpPr>
            <a:spLocks noChangeArrowheads="1"/>
          </p:cNvSpPr>
          <p:nvPr/>
        </p:nvSpPr>
        <p:spPr bwMode="auto">
          <a:xfrm>
            <a:off x="6084888" y="1700213"/>
            <a:ext cx="503237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34824" name="Text Box 21"/>
          <p:cNvSpPr txBox="1">
            <a:spLocks noChangeArrowheads="1"/>
          </p:cNvSpPr>
          <p:nvPr/>
        </p:nvSpPr>
        <p:spPr bwMode="auto">
          <a:xfrm>
            <a:off x="7092950" y="1196975"/>
            <a:ext cx="205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 err="1">
                <a:solidFill>
                  <a:srgbClr val="FFFF00"/>
                </a:solidFill>
                <a:latin typeface="+mn-lt"/>
              </a:rPr>
              <a:t>Esophagogastric</a:t>
            </a:r>
            <a:r>
              <a:rPr lang="fr-FR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FFFF00"/>
                </a:solidFill>
                <a:latin typeface="+mn-lt"/>
              </a:rPr>
              <a:t>junction</a:t>
            </a:r>
            <a:r>
              <a:rPr lang="fr-FR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FFFF00"/>
                </a:solidFill>
                <a:latin typeface="+mn-lt"/>
              </a:rPr>
              <a:t>enlargement</a:t>
            </a:r>
            <a:endParaRPr lang="fr-FR" sz="1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4825" name="Line 22"/>
          <p:cNvSpPr>
            <a:spLocks noChangeShapeType="1"/>
          </p:cNvSpPr>
          <p:nvPr/>
        </p:nvSpPr>
        <p:spPr bwMode="auto">
          <a:xfrm flipH="1">
            <a:off x="6588125" y="1628775"/>
            <a:ext cx="504825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ChangeArrowheads="1"/>
          </p:cNvSpPr>
          <p:nvPr/>
        </p:nvSpPr>
        <p:spPr bwMode="auto">
          <a:xfrm>
            <a:off x="1588" y="887413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107950" y="1484784"/>
            <a:ext cx="69119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3100" b="1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Restrictive </a:t>
            </a: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operations</a:t>
            </a: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 = </a:t>
            </a: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increased</a:t>
            </a: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 Intra Bolus Pressure (IBP)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3100" b="1" dirty="0">
                <a:latin typeface="Calibri" pitchFamily="34" charset="0"/>
              </a:rPr>
              <a:t>→ </a:t>
            </a:r>
            <a:r>
              <a:rPr lang="fr-FR" altLang="fr-FR" sz="3100" b="1" dirty="0" err="1">
                <a:latin typeface="Calibri" pitchFamily="34" charset="0"/>
              </a:rPr>
              <a:t>repetitive</a:t>
            </a:r>
            <a:r>
              <a:rPr lang="fr-FR" altLang="fr-FR" sz="3100" b="1" dirty="0">
                <a:latin typeface="Calibri" pitchFamily="34" charset="0"/>
              </a:rPr>
              <a:t> </a:t>
            </a:r>
            <a:r>
              <a:rPr lang="fr-FR" altLang="fr-FR" sz="3100" b="1" dirty="0" err="1">
                <a:latin typeface="Calibri" pitchFamily="34" charset="0"/>
              </a:rPr>
              <a:t>esophageal</a:t>
            </a:r>
            <a:r>
              <a:rPr lang="fr-FR" altLang="fr-FR" sz="3100" b="1" dirty="0">
                <a:latin typeface="Calibri" pitchFamily="34" charset="0"/>
              </a:rPr>
              <a:t> contraction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3100" b="1" dirty="0">
                <a:latin typeface="Calibri" pitchFamily="34" charset="0"/>
              </a:rPr>
              <a:t>→ </a:t>
            </a:r>
            <a:r>
              <a:rPr lang="fr-FR" altLang="fr-FR" sz="3100" b="1" dirty="0" err="1">
                <a:latin typeface="Calibri" pitchFamily="34" charset="0"/>
              </a:rPr>
              <a:t>transhiatal</a:t>
            </a:r>
            <a:r>
              <a:rPr lang="fr-FR" altLang="fr-FR" sz="3100" b="1" dirty="0">
                <a:latin typeface="Calibri" pitchFamily="34" charset="0"/>
              </a:rPr>
              <a:t> </a:t>
            </a:r>
            <a:r>
              <a:rPr lang="fr-FR" altLang="fr-FR" sz="3100" b="1" dirty="0" err="1">
                <a:latin typeface="Calibri" pitchFamily="34" charset="0"/>
              </a:rPr>
              <a:t>enlargement</a:t>
            </a:r>
            <a:r>
              <a:rPr lang="fr-FR" altLang="fr-FR" sz="3100" b="1" dirty="0">
                <a:latin typeface="Calibri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3100" b="1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Anatomic</a:t>
            </a: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 or </a:t>
            </a: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physiologic</a:t>
            </a: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 disruption of the </a:t>
            </a: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esophagogastric</a:t>
            </a:r>
            <a:r>
              <a:rPr lang="fr-FR" altLang="fr-FR" sz="31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altLang="fr-FR" sz="3100" b="1" dirty="0" err="1">
                <a:solidFill>
                  <a:srgbClr val="FFFF00"/>
                </a:solidFill>
                <a:latin typeface="Calibri" pitchFamily="34" charset="0"/>
              </a:rPr>
              <a:t>junction</a:t>
            </a:r>
            <a:endParaRPr lang="fr-FR" altLang="fr-FR" sz="3100" b="1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3100" b="1" dirty="0">
                <a:latin typeface="Calibri" pitchFamily="34" charset="0"/>
              </a:rPr>
              <a:t>     </a:t>
            </a:r>
            <a:r>
              <a:rPr lang="fr-FR" altLang="fr-FR" sz="3200" b="1" dirty="0">
                <a:latin typeface="Calibri" pitchFamily="34" charset="0"/>
              </a:rPr>
              <a:t> +/- </a:t>
            </a:r>
            <a:r>
              <a:rPr lang="fr-FR" altLang="fr-FR" sz="3200" b="1" dirty="0" err="1">
                <a:latin typeface="Calibri" pitchFamily="34" charset="0"/>
              </a:rPr>
              <a:t>esophageal</a:t>
            </a:r>
            <a:r>
              <a:rPr lang="fr-FR" altLang="fr-FR" sz="3200" b="1" dirty="0">
                <a:latin typeface="Calibri" pitchFamily="34" charset="0"/>
              </a:rPr>
              <a:t> </a:t>
            </a:r>
            <a:r>
              <a:rPr lang="fr-FR" altLang="fr-FR" sz="3200" b="1" dirty="0" err="1">
                <a:latin typeface="Calibri" pitchFamily="34" charset="0"/>
              </a:rPr>
              <a:t>motor</a:t>
            </a:r>
            <a:r>
              <a:rPr lang="fr-FR" altLang="fr-FR" sz="3200" b="1" dirty="0">
                <a:latin typeface="Calibri" pitchFamily="34" charset="0"/>
              </a:rPr>
              <a:t> </a:t>
            </a:r>
            <a:r>
              <a:rPr lang="fr-FR" altLang="fr-FR" sz="3200" b="1" dirty="0" err="1">
                <a:latin typeface="Calibri" pitchFamily="34" charset="0"/>
              </a:rPr>
              <a:t>disorders</a:t>
            </a:r>
            <a:endParaRPr lang="fr-FR" altLang="fr-FR" sz="3200" b="1" dirty="0">
              <a:latin typeface="Calibri" pitchFamily="34" charset="0"/>
            </a:endParaRPr>
          </a:p>
        </p:txBody>
      </p:sp>
      <p:pic>
        <p:nvPicPr>
          <p:cNvPr id="25" name="Picture 45" descr="Band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 b="5450"/>
          <a:stretch>
            <a:fillRect/>
          </a:stretch>
        </p:blipFill>
        <p:spPr bwMode="auto">
          <a:xfrm>
            <a:off x="7397973" y="4077072"/>
            <a:ext cx="1710531" cy="225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6" name="Picture 11" descr="ANd9GcQbTgkpr4E24BHX16Mf6NGNGGLhCsvU_CANWusUIR7i_is7OmQ304Ic-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384782" y="1628800"/>
            <a:ext cx="1651714" cy="2250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8" name="Flèche vers le haut 27"/>
          <p:cNvSpPr>
            <a:spLocks noChangeArrowheads="1"/>
          </p:cNvSpPr>
          <p:nvPr/>
        </p:nvSpPr>
        <p:spPr bwMode="auto">
          <a:xfrm>
            <a:off x="6947619" y="4581525"/>
            <a:ext cx="720725" cy="1266825"/>
          </a:xfrm>
          <a:prstGeom prst="up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1476375" y="609282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i="1">
                <a:solidFill>
                  <a:srgbClr val="FFFF00"/>
                </a:solidFill>
                <a:latin typeface="Calibri" pitchFamily="34" charset="0"/>
              </a:rPr>
              <a:t>C Cruiziat et al. Digestive and Liver Disease 2010</a:t>
            </a:r>
          </a:p>
        </p:txBody>
      </p:sp>
      <p:sp>
        <p:nvSpPr>
          <p:cNvPr id="14" name="Flèche vers le haut 13"/>
          <p:cNvSpPr>
            <a:spLocks noChangeArrowheads="1"/>
          </p:cNvSpPr>
          <p:nvPr/>
        </p:nvSpPr>
        <p:spPr bwMode="auto">
          <a:xfrm>
            <a:off x="6947619" y="2349500"/>
            <a:ext cx="720725" cy="1265238"/>
          </a:xfrm>
          <a:prstGeom prst="up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7"/>
          <p:cNvSpPr>
            <a:spLocks noGrp="1"/>
          </p:cNvSpPr>
          <p:nvPr>
            <p:ph type="title" idx="4294967295"/>
          </p:nvPr>
        </p:nvSpPr>
        <p:spPr>
          <a:xfrm>
            <a:off x="457200" y="432649"/>
            <a:ext cx="8229600" cy="993775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rgbClr val="FFFF00"/>
                </a:solidFill>
              </a:rPr>
              <a:t>Discussion (2)</a:t>
            </a:r>
            <a:br>
              <a:rPr lang="fr-FR" sz="36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Intractable Biliary reflux after LAGB: WHY?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fr-FR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36000" de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36000" decel="4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contenu 2"/>
          <p:cNvSpPr>
            <a:spLocks/>
          </p:cNvSpPr>
          <p:nvPr/>
        </p:nvSpPr>
        <p:spPr bwMode="auto">
          <a:xfrm>
            <a:off x="323850" y="620713"/>
            <a:ext cx="83740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fr-FR" altLang="fr-FR" sz="2000" b="1" u="sng"/>
          </a:p>
        </p:txBody>
      </p:sp>
      <p:sp>
        <p:nvSpPr>
          <p:cNvPr id="37890" name="Text Box 11"/>
          <p:cNvSpPr txBox="1">
            <a:spLocks noChangeArrowheads="1"/>
          </p:cNvSpPr>
          <p:nvPr/>
        </p:nvSpPr>
        <p:spPr bwMode="auto">
          <a:xfrm>
            <a:off x="1908175" y="55895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sp>
        <p:nvSpPr>
          <p:cNvPr id="37891" name="Text Box 13"/>
          <p:cNvSpPr txBox="1">
            <a:spLocks noChangeArrowheads="1"/>
          </p:cNvSpPr>
          <p:nvPr/>
        </p:nvSpPr>
        <p:spPr bwMode="auto">
          <a:xfrm>
            <a:off x="1403350" y="522922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sp>
        <p:nvSpPr>
          <p:cNvPr id="37892" name="Espace réservé du contenu 2"/>
          <p:cNvSpPr txBox="1">
            <a:spLocks/>
          </p:cNvSpPr>
          <p:nvPr/>
        </p:nvSpPr>
        <p:spPr bwMode="auto">
          <a:xfrm>
            <a:off x="611188" y="1484313"/>
            <a:ext cx="7848600" cy="4679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altLang="fr-FR" sz="3200" b="1" u="sng" dirty="0">
                <a:latin typeface="Calibri" pitchFamily="34" charset="0"/>
              </a:rPr>
              <a:t>Conversion of OLGB to Roux-en-Y </a:t>
            </a:r>
            <a:r>
              <a:rPr lang="fr-FR" altLang="fr-FR" sz="3200" b="1" u="sng" dirty="0" err="1">
                <a:latin typeface="Calibri" pitchFamily="34" charset="0"/>
              </a:rPr>
              <a:t>is</a:t>
            </a:r>
            <a:r>
              <a:rPr lang="fr-FR" altLang="fr-FR" sz="3200" b="1" u="sng" dirty="0">
                <a:latin typeface="Calibri" pitchFamily="34" charset="0"/>
              </a:rPr>
              <a:t> 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fr-FR" altLang="fr-FR" sz="3200" b="1" dirty="0">
                <a:latin typeface="Calibri" pitchFamily="34" charset="0"/>
              </a:rPr>
              <a:t>  </a:t>
            </a:r>
            <a:r>
              <a:rPr lang="fr-FR" altLang="fr-FR" sz="3200" b="1" u="sng" dirty="0" err="1">
                <a:latin typeface="Calibri" pitchFamily="34" charset="0"/>
              </a:rPr>
              <a:t>Feasible</a:t>
            </a:r>
            <a:endParaRPr lang="fr-FR" altLang="fr-FR" sz="3200" b="1" u="sng" dirty="0">
              <a:latin typeface="Calibr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altLang="fr-FR" sz="3200" b="1" dirty="0">
                <a:latin typeface="Calibri" pitchFamily="34" charset="0"/>
              </a:rPr>
              <a:t>  </a:t>
            </a:r>
            <a:r>
              <a:rPr lang="fr-FR" altLang="fr-FR" sz="3200" b="1" u="sng" dirty="0">
                <a:latin typeface="Calibri" pitchFamily="34" charset="0"/>
              </a:rPr>
              <a:t>Acceptable</a:t>
            </a:r>
          </a:p>
          <a:p>
            <a:pPr marL="1600200" lvl="3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b="1" dirty="0" err="1">
                <a:latin typeface="Calibri" pitchFamily="34" charset="0"/>
              </a:rPr>
              <a:t>Low</a:t>
            </a:r>
            <a:r>
              <a:rPr lang="fr-FR" altLang="fr-FR" sz="2800" b="1" dirty="0">
                <a:latin typeface="Calibri" pitchFamily="34" charset="0"/>
              </a:rPr>
              <a:t> post-</a:t>
            </a:r>
            <a:r>
              <a:rPr lang="fr-FR" altLang="fr-FR" sz="2800" b="1" dirty="0" err="1">
                <a:latin typeface="Calibri" pitchFamily="34" charset="0"/>
              </a:rPr>
              <a:t>operative</a:t>
            </a:r>
            <a:r>
              <a:rPr lang="fr-FR" altLang="fr-FR" sz="2800" b="1" dirty="0">
                <a:latin typeface="Calibri" pitchFamily="34" charset="0"/>
              </a:rPr>
              <a:t> </a:t>
            </a:r>
            <a:r>
              <a:rPr lang="fr-FR" altLang="fr-FR" sz="2800" b="1" dirty="0" err="1">
                <a:latin typeface="Calibri" pitchFamily="34" charset="0"/>
              </a:rPr>
              <a:t>morbidity</a:t>
            </a:r>
            <a:r>
              <a:rPr lang="fr-FR" altLang="fr-FR" sz="2800" b="1" dirty="0">
                <a:latin typeface="Calibri" pitchFamily="34" charset="0"/>
              </a:rPr>
              <a:t>  </a:t>
            </a:r>
          </a:p>
          <a:p>
            <a:pPr marL="1600200" lvl="3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800" b="1" dirty="0" err="1">
                <a:latin typeface="Calibri" pitchFamily="34" charset="0"/>
              </a:rPr>
              <a:t>Refractory</a:t>
            </a:r>
            <a:r>
              <a:rPr lang="fr-FR" altLang="fr-FR" sz="2800" b="1" dirty="0">
                <a:latin typeface="Calibri" pitchFamily="34" charset="0"/>
              </a:rPr>
              <a:t> Bile Reflux </a:t>
            </a:r>
            <a:r>
              <a:rPr lang="fr-FR" altLang="fr-FR" sz="3200" b="1" dirty="0" err="1">
                <a:solidFill>
                  <a:srgbClr val="FFFF00"/>
                </a:solidFill>
                <a:latin typeface="Calibri" pitchFamily="34" charset="0"/>
              </a:rPr>
              <a:t>always</a:t>
            </a:r>
            <a:r>
              <a:rPr lang="fr-FR" altLang="fr-F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altLang="fr-FR" sz="2800" b="1" dirty="0" err="1">
                <a:latin typeface="Calibri" pitchFamily="34" charset="0"/>
              </a:rPr>
              <a:t>cured</a:t>
            </a:r>
            <a:endParaRPr lang="fr-FR" altLang="fr-FR" sz="2800" b="1" dirty="0">
              <a:latin typeface="Calibr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FR" altLang="fr-FR" sz="4400" b="1" dirty="0">
                <a:latin typeface="Calibri" pitchFamily="34" charset="0"/>
              </a:rPr>
              <a:t> </a:t>
            </a:r>
            <a:r>
              <a:rPr lang="fr-FR" altLang="fr-FR" sz="4400" b="1" u="sng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altLang="fr-FR" sz="4400" b="1" u="sng" dirty="0" err="1" smtClean="0">
                <a:solidFill>
                  <a:srgbClr val="FFFF00"/>
                </a:solidFill>
                <a:latin typeface="Calibri" pitchFamily="34" charset="0"/>
              </a:rPr>
              <a:t>Rarely</a:t>
            </a:r>
            <a:r>
              <a:rPr lang="fr-FR" altLang="fr-FR" sz="4400" b="1" u="sng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altLang="fr-FR" sz="4400" b="1" u="sng" dirty="0" err="1">
                <a:solidFill>
                  <a:srgbClr val="FFFF00"/>
                </a:solidFill>
                <a:latin typeface="Calibri" pitchFamily="34" charset="0"/>
              </a:rPr>
              <a:t>necessary</a:t>
            </a:r>
            <a:r>
              <a:rPr lang="fr-FR" altLang="fr-FR" sz="4400" b="1" u="sng" dirty="0">
                <a:solidFill>
                  <a:srgbClr val="FFFF00"/>
                </a:solidFill>
                <a:latin typeface="Calibri" pitchFamily="34" charset="0"/>
              </a:rPr>
              <a:t> (2%)</a:t>
            </a:r>
          </a:p>
        </p:txBody>
      </p: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-10795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4400" b="1" dirty="0">
                <a:solidFill>
                  <a:srgbClr val="FFFF00"/>
                </a:solidFill>
                <a:latin typeface="Calibri" pitchFamily="34" charset="0"/>
              </a:rPr>
              <a:t>Conclusion </a:t>
            </a:r>
            <a:r>
              <a:rPr lang="fr-FR" altLang="fr-FR" sz="4400" b="1" dirty="0" smtClean="0">
                <a:solidFill>
                  <a:srgbClr val="FFFF00"/>
                </a:solidFill>
                <a:latin typeface="Calibri" pitchFamily="34" charset="0"/>
              </a:rPr>
              <a:t>(1)</a:t>
            </a:r>
            <a:endParaRPr lang="fr-FR" altLang="fr-FR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7894" name="Picture 29" descr="gama Y 2 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060575"/>
            <a:ext cx="1425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108520" y="4462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>
                <a:solidFill>
                  <a:srgbClr val="FFFF00"/>
                </a:solidFill>
              </a:rPr>
              <a:t>Conclusion (2)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-171450"/>
            <a:ext cx="9144000" cy="11255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altLang="fr-FR" sz="2800" b="1" dirty="0"/>
          </a:p>
        </p:txBody>
      </p:sp>
      <p:sp>
        <p:nvSpPr>
          <p:cNvPr id="87043" name="Espace réservé du contenu 2"/>
          <p:cNvSpPr>
            <a:spLocks/>
          </p:cNvSpPr>
          <p:nvPr/>
        </p:nvSpPr>
        <p:spPr bwMode="auto">
          <a:xfrm>
            <a:off x="250378" y="620713"/>
            <a:ext cx="8374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 </a:t>
            </a:r>
            <a:endParaRPr lang="fr-FR" altLang="fr-FR" sz="2000" b="1" u="sng" dirty="0"/>
          </a:p>
        </p:txBody>
      </p:sp>
      <p:sp>
        <p:nvSpPr>
          <p:cNvPr id="87046" name="Espace réservé du contenu 2"/>
          <p:cNvSpPr>
            <a:spLocks/>
          </p:cNvSpPr>
          <p:nvPr/>
        </p:nvSpPr>
        <p:spPr bwMode="auto">
          <a:xfrm>
            <a:off x="4860032" y="5085184"/>
            <a:ext cx="2520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dirty="0" smtClean="0">
                <a:latin typeface="+mn-lt"/>
              </a:rPr>
              <a:t>RYGB</a:t>
            </a:r>
            <a:endParaRPr lang="fr-FR" altLang="fr-FR" sz="2400" b="1" dirty="0">
              <a:latin typeface="+mn-lt"/>
            </a:endParaRPr>
          </a:p>
        </p:txBody>
      </p:sp>
      <p:sp>
        <p:nvSpPr>
          <p:cNvPr id="87048" name="Espace réservé du contenu 2"/>
          <p:cNvSpPr>
            <a:spLocks/>
          </p:cNvSpPr>
          <p:nvPr/>
        </p:nvSpPr>
        <p:spPr bwMode="auto">
          <a:xfrm>
            <a:off x="454957" y="2924944"/>
            <a:ext cx="8086354" cy="864096"/>
          </a:xfrm>
          <a:prstGeom prst="rect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fr-FR" altLang="fr-FR" sz="2000" b="1" dirty="0" err="1" smtClean="0">
                <a:solidFill>
                  <a:srgbClr val="FFC000"/>
                </a:solidFill>
                <a:latin typeface="+mn-lt"/>
              </a:rPr>
              <a:t>Before</a:t>
            </a:r>
            <a:r>
              <a:rPr lang="fr-FR" altLang="fr-FR" sz="2000" b="1" dirty="0" smtClean="0">
                <a:solidFill>
                  <a:srgbClr val="FFC000"/>
                </a:solidFill>
                <a:latin typeface="+mn-lt"/>
              </a:rPr>
              <a:t> OLGB: </a:t>
            </a:r>
            <a:r>
              <a:rPr lang="fr-FR" altLang="fr-FR" sz="2000" b="1" dirty="0" err="1" smtClean="0">
                <a:solidFill>
                  <a:srgbClr val="FFC000"/>
                </a:solidFill>
                <a:latin typeface="+mn-lt"/>
              </a:rPr>
              <a:t>Esophageal</a:t>
            </a:r>
            <a:r>
              <a:rPr lang="fr-FR" altLang="fr-FR" sz="2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altLang="fr-FR" sz="2000" b="1" dirty="0" err="1">
                <a:solidFill>
                  <a:srgbClr val="FFC000"/>
                </a:solidFill>
                <a:latin typeface="+mn-lt"/>
              </a:rPr>
              <a:t>manometry</a:t>
            </a:r>
            <a:r>
              <a:rPr lang="fr-FR" altLang="fr-FR" sz="2000" b="1" dirty="0">
                <a:solidFill>
                  <a:srgbClr val="FFC000"/>
                </a:solidFill>
                <a:latin typeface="+mn-lt"/>
              </a:rPr>
              <a:t>; 24-h pH </a:t>
            </a:r>
            <a:r>
              <a:rPr lang="fr-FR" altLang="fr-FR" sz="2000" b="1" dirty="0" err="1" smtClean="0">
                <a:solidFill>
                  <a:srgbClr val="FFC000"/>
                </a:solidFill>
                <a:latin typeface="+mn-lt"/>
              </a:rPr>
              <a:t>testing</a:t>
            </a:r>
            <a:endParaRPr lang="fr-FR" altLang="fr-FR" sz="2000" b="1" dirty="0" smtClean="0">
              <a:solidFill>
                <a:srgbClr val="FFC000"/>
              </a:solidFill>
              <a:latin typeface="+mn-lt"/>
            </a:endParaRPr>
          </a:p>
          <a:p>
            <a:pPr algn="ctr">
              <a:buFontTx/>
              <a:buNone/>
            </a:pPr>
            <a:r>
              <a:rPr lang="fr-FR" altLang="fr-FR" sz="2000" b="1" dirty="0" err="1" smtClean="0">
                <a:latin typeface="+mn-lt"/>
              </a:rPr>
              <a:t>Anatomic</a:t>
            </a:r>
            <a:r>
              <a:rPr lang="fr-FR" altLang="fr-FR" sz="2000" b="1" dirty="0" smtClean="0">
                <a:latin typeface="+mn-lt"/>
              </a:rPr>
              <a:t> </a:t>
            </a:r>
            <a:r>
              <a:rPr lang="fr-FR" altLang="fr-FR" sz="2000" b="1" dirty="0">
                <a:latin typeface="+mn-lt"/>
              </a:rPr>
              <a:t>or </a:t>
            </a:r>
            <a:r>
              <a:rPr lang="fr-FR" altLang="fr-FR" sz="2000" b="1" dirty="0" err="1">
                <a:latin typeface="+mn-lt"/>
              </a:rPr>
              <a:t>physiologic</a:t>
            </a:r>
            <a:r>
              <a:rPr lang="fr-FR" altLang="fr-FR" sz="2000" b="1" dirty="0">
                <a:latin typeface="+mn-lt"/>
              </a:rPr>
              <a:t> disruption </a:t>
            </a:r>
            <a:r>
              <a:rPr lang="fr-FR" altLang="fr-FR" sz="2000" b="1" dirty="0" smtClean="0">
                <a:latin typeface="+mn-lt"/>
              </a:rPr>
              <a:t>of </a:t>
            </a:r>
            <a:r>
              <a:rPr lang="fr-FR" altLang="fr-FR" sz="2000" b="1" dirty="0">
                <a:latin typeface="+mn-lt"/>
              </a:rPr>
              <a:t>the </a:t>
            </a:r>
            <a:r>
              <a:rPr lang="fr-FR" altLang="fr-FR" sz="2000" b="1" dirty="0" err="1">
                <a:latin typeface="+mn-lt"/>
              </a:rPr>
              <a:t>esophagogastric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 err="1">
                <a:latin typeface="+mn-lt"/>
              </a:rPr>
              <a:t>junction</a:t>
            </a:r>
            <a:r>
              <a:rPr lang="fr-FR" altLang="fr-FR" sz="2000" b="1" dirty="0" smtClean="0">
                <a:latin typeface="+mn-lt"/>
              </a:rPr>
              <a:t>?</a:t>
            </a:r>
            <a:endParaRPr lang="fr-FR" altLang="fr-FR" sz="2000" b="1" dirty="0">
              <a:latin typeface="+mn-lt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908175" y="558958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403350" y="5229225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pic>
        <p:nvPicPr>
          <p:cNvPr id="87054" name="Picture 44" descr="Roux en 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7"/>
          <a:stretch>
            <a:fillRect/>
          </a:stretch>
        </p:blipFill>
        <p:spPr bwMode="auto">
          <a:xfrm>
            <a:off x="3508335" y="4437335"/>
            <a:ext cx="1728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4211960" y="3808290"/>
            <a:ext cx="340789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2"/>
          <p:cNvSpPr>
            <a:spLocks/>
          </p:cNvSpPr>
          <p:nvPr/>
        </p:nvSpPr>
        <p:spPr bwMode="auto">
          <a:xfrm>
            <a:off x="454957" y="1470526"/>
            <a:ext cx="8086353" cy="864096"/>
          </a:xfrm>
          <a:prstGeom prst="rect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dirty="0" smtClean="0">
                <a:latin typeface="+mn-lt"/>
              </a:rPr>
              <a:t>Identification of patients </a:t>
            </a:r>
            <a:r>
              <a:rPr lang="fr-FR" altLang="fr-FR" sz="2400" b="1" dirty="0" err="1" smtClean="0">
                <a:latin typeface="+mn-lt"/>
              </a:rPr>
              <a:t>at</a:t>
            </a:r>
            <a:r>
              <a:rPr lang="fr-FR" altLang="fr-FR" sz="2400" b="1" dirty="0" smtClean="0">
                <a:latin typeface="+mn-lt"/>
              </a:rPr>
              <a:t> </a:t>
            </a:r>
            <a:r>
              <a:rPr lang="fr-FR" altLang="fr-FR" sz="2400" b="1" dirty="0" err="1" smtClean="0">
                <a:latin typeface="+mn-lt"/>
              </a:rPr>
              <a:t>risk</a:t>
            </a:r>
            <a:r>
              <a:rPr lang="fr-FR" altLang="fr-FR" sz="2400" b="1" dirty="0" smtClean="0">
                <a:latin typeface="+mn-lt"/>
              </a:rPr>
              <a:t>  of </a:t>
            </a:r>
            <a:r>
              <a:rPr lang="fr-FR" altLang="fr-FR" sz="2400" b="1" dirty="0" err="1" smtClean="0">
                <a:solidFill>
                  <a:srgbClr val="66FF33"/>
                </a:solidFill>
                <a:latin typeface="+mn-lt"/>
              </a:rPr>
              <a:t>intractable</a:t>
            </a:r>
            <a:r>
              <a:rPr lang="fr-FR" altLang="fr-FR" sz="2400" b="1" dirty="0" smtClean="0">
                <a:solidFill>
                  <a:srgbClr val="66FF33"/>
                </a:solidFill>
                <a:latin typeface="+mn-lt"/>
              </a:rPr>
              <a:t> bile reflux</a:t>
            </a:r>
            <a:r>
              <a:rPr lang="fr-FR" altLang="fr-FR" sz="2400" b="1" dirty="0" smtClean="0">
                <a:latin typeface="+mn-lt"/>
              </a:rPr>
              <a:t> </a:t>
            </a:r>
            <a:endParaRPr lang="fr-FR" altLang="fr-FR" sz="2400" b="1" dirty="0">
              <a:latin typeface="+mn-lt"/>
            </a:endParaRPr>
          </a:p>
          <a:p>
            <a:pPr algn="ctr">
              <a:buFontTx/>
              <a:buNone/>
            </a:pPr>
            <a:r>
              <a:rPr lang="fr-FR" altLang="fr-FR" sz="2400" b="1" dirty="0" err="1" smtClean="0">
                <a:latin typeface="+mn-lt"/>
              </a:rPr>
              <a:t>After</a:t>
            </a:r>
            <a:r>
              <a:rPr lang="fr-FR" altLang="fr-FR" sz="2400" b="1" dirty="0" smtClean="0">
                <a:latin typeface="+mn-lt"/>
              </a:rPr>
              <a:t> </a:t>
            </a:r>
            <a:r>
              <a:rPr lang="fr-FR" altLang="fr-FR" sz="2400" b="1" dirty="0" err="1" smtClean="0">
                <a:latin typeface="+mn-lt"/>
              </a:rPr>
              <a:t>Revisional</a:t>
            </a:r>
            <a:r>
              <a:rPr lang="fr-FR" altLang="fr-FR" sz="2400" b="1" dirty="0" smtClean="0">
                <a:latin typeface="+mn-lt"/>
              </a:rPr>
              <a:t> OLGB ?</a:t>
            </a:r>
            <a:endParaRPr lang="fr-FR" altLang="fr-FR" sz="2400" b="1" dirty="0">
              <a:latin typeface="+mn-lt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192709" y="2377755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840" descr="D:\boulot\GHPS\Logo_PSL_CFX_201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118" y="119763"/>
            <a:ext cx="1068562" cy="119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6" y="184373"/>
            <a:ext cx="680568" cy="11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8" grpId="0" animBg="1"/>
      <p:bldP spid="3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h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44" y="3314155"/>
            <a:ext cx="1039676" cy="2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1717" y="4279970"/>
            <a:ext cx="8676457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L Genser (2), A Soprani(1,2), Tabbara M (2), O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Sibaud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(1), A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Torcivia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(2), J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Godfroy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(1), JM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Siksik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(2),  </a:t>
            </a:r>
            <a:r>
              <a:rPr lang="fr-FR" altLang="fr-FR" sz="2400" b="1" dirty="0">
                <a:solidFill>
                  <a:schemeClr val="tx2"/>
                </a:solidFill>
                <a:latin typeface="+mn-lt"/>
              </a:rPr>
              <a:t>J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Cady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</a:t>
            </a:r>
            <a:endParaRPr lang="fr-FR" altLang="fr-FR" sz="2400" b="1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fr-FR" altLang="fr-F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9866" y="5545976"/>
            <a:ext cx="874665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>
                <a:solidFill>
                  <a:schemeClr val="tx2"/>
                </a:solidFill>
              </a:rPr>
              <a:t>1- Clinique Geoffroy Saint Hilaire (Paris), </a:t>
            </a:r>
            <a:endParaRPr lang="fr-FR" altLang="fr-FR" sz="1600" b="1" dirty="0" smtClean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 smtClean="0">
                <a:solidFill>
                  <a:schemeClr val="tx2"/>
                </a:solidFill>
              </a:rPr>
              <a:t>2- </a:t>
            </a:r>
            <a:r>
              <a:rPr lang="fr-FR" altLang="fr-FR" sz="1600" b="1" dirty="0">
                <a:solidFill>
                  <a:schemeClr val="tx2"/>
                </a:solidFill>
              </a:rPr>
              <a:t>Service de Chirurgie Digestive et Hépato-</a:t>
            </a:r>
            <a:r>
              <a:rPr lang="fr-FR" altLang="fr-FR" sz="1600" b="1" dirty="0" err="1">
                <a:solidFill>
                  <a:schemeClr val="tx2"/>
                </a:solidFill>
              </a:rPr>
              <a:t>Bilio</a:t>
            </a:r>
            <a:r>
              <a:rPr lang="fr-FR" altLang="fr-FR" sz="1600" b="1" dirty="0">
                <a:solidFill>
                  <a:schemeClr val="tx2"/>
                </a:solidFill>
              </a:rPr>
              <a:t>-Pancréatique, Pitié Salpêtrière (Paris)</a:t>
            </a: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chemeClr val="tx2"/>
              </a:solidFill>
            </a:endParaRPr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442" y="2063473"/>
            <a:ext cx="1068562" cy="119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1"/>
          <a:stretch/>
        </p:blipFill>
        <p:spPr bwMode="auto">
          <a:xfrm>
            <a:off x="10423" y="3159"/>
            <a:ext cx="9135583" cy="19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9" t="35918" r="5045" b="13036"/>
          <a:stretch/>
        </p:blipFill>
        <p:spPr bwMode="auto">
          <a:xfrm>
            <a:off x="7837787" y="3159"/>
            <a:ext cx="1335623" cy="5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0276" r="81921"/>
          <a:stretch/>
        </p:blipFill>
        <p:spPr bwMode="auto">
          <a:xfrm>
            <a:off x="0" y="3159"/>
            <a:ext cx="668351" cy="7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6971" y="2063473"/>
            <a:ext cx="6153727" cy="1581551"/>
          </a:xfrm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fr-FR" altLang="fr-FR" sz="2400" b="1" dirty="0" smtClean="0"/>
              <a:t>Conversion of Omega Loop </a:t>
            </a:r>
            <a:r>
              <a:rPr lang="fr-FR" altLang="fr-FR" sz="2400" b="1" dirty="0" err="1" smtClean="0"/>
              <a:t>Gastric</a:t>
            </a:r>
            <a:r>
              <a:rPr lang="fr-FR" altLang="fr-FR" sz="2400" b="1" dirty="0" smtClean="0"/>
              <a:t> Bypass to Roux-en-Y for management of </a:t>
            </a:r>
            <a:r>
              <a:rPr lang="fr-FR" altLang="fr-FR" sz="2400" b="1" dirty="0" err="1" smtClean="0"/>
              <a:t>refractory</a:t>
            </a:r>
            <a:r>
              <a:rPr lang="fr-FR" altLang="fr-FR" sz="2400" b="1" dirty="0" smtClean="0"/>
              <a:t> bile reflux: </a:t>
            </a:r>
            <a:r>
              <a:rPr lang="fr-FR" altLang="fr-FR" sz="2400" b="1" dirty="0" err="1" smtClean="0"/>
              <a:t>results</a:t>
            </a:r>
            <a:r>
              <a:rPr lang="fr-FR" altLang="fr-FR" sz="2400" b="1" dirty="0" smtClean="0"/>
              <a:t> in 47 patients</a:t>
            </a:r>
          </a:p>
        </p:txBody>
      </p:sp>
      <p:sp>
        <p:nvSpPr>
          <p:cNvPr id="11" name="ZoneTexte 8"/>
          <p:cNvSpPr txBox="1"/>
          <p:nvPr/>
        </p:nvSpPr>
        <p:spPr>
          <a:xfrm>
            <a:off x="4305586" y="6436803"/>
            <a:ext cx="480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851025" indent="-1393825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3702050" indent="-2787650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5554663" indent="-4183063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405688" indent="-5576888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2000" i="1" dirty="0" err="1" smtClean="0">
                <a:latin typeface="+mj-lt"/>
              </a:rPr>
              <a:t>Acknowledgements</a:t>
            </a:r>
            <a:r>
              <a:rPr lang="fr-FR" sz="2000" i="1" dirty="0" smtClean="0">
                <a:latin typeface="+mj-lt"/>
              </a:rPr>
              <a:t>: ARCEC, Hadrien Soprani</a:t>
            </a:r>
            <a:endParaRPr lang="fr-FR" sz="2000" i="1" dirty="0">
              <a:latin typeface="+mj-lt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8" y="2088633"/>
            <a:ext cx="826395" cy="137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030378" cy="3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2633" y="479715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Centre Multidisciplinaire de Chirurgie de l’obésité</a:t>
            </a:r>
          </a:p>
          <a:p>
            <a:pPr algn="ctr"/>
            <a:r>
              <a:rPr lang="fr-FR" sz="2400" dirty="0" smtClean="0"/>
              <a:t>(CMCO)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141277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jeancady@wanadoo.fr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24208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antoinesoprani@hotmail.com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342900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</a:t>
            </a:r>
            <a:r>
              <a:rPr lang="fr-FR" sz="3200" dirty="0" smtClean="0"/>
              <a:t>aurent.genser@gmail.com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7604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7568" y="1517675"/>
            <a:ext cx="74168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latin typeface="+mn-lt"/>
              </a:rPr>
              <a:t>         </a:t>
            </a:r>
            <a:r>
              <a:rPr lang="fr-FR" sz="2400" b="1" i="1" u="sng" dirty="0" err="1">
                <a:solidFill>
                  <a:srgbClr val="FFFF00"/>
                </a:solidFill>
                <a:latin typeface="+mn-lt"/>
              </a:rPr>
              <a:t>Personal</a:t>
            </a:r>
            <a:r>
              <a:rPr lang="fr-FR" sz="2400" b="1" i="1" u="sng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400" b="1" i="1" u="sng" dirty="0" err="1">
                <a:solidFill>
                  <a:srgbClr val="FFFF00"/>
                </a:solidFill>
                <a:latin typeface="+mn-lt"/>
              </a:rPr>
              <a:t>experience</a:t>
            </a:r>
            <a:r>
              <a:rPr lang="fr-FR" sz="2400" b="1" i="1" u="sng" dirty="0">
                <a:solidFill>
                  <a:srgbClr val="FFFF00"/>
                </a:solidFill>
                <a:latin typeface="+mn-lt"/>
              </a:rPr>
              <a:t>:</a:t>
            </a:r>
          </a:p>
          <a:p>
            <a:pPr>
              <a:spcBef>
                <a:spcPct val="50000"/>
              </a:spcBef>
            </a:pPr>
            <a:endParaRPr lang="fr-FR" sz="2400" b="1" i="1" u="sng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dirty="0">
                <a:latin typeface="+mn-lt"/>
              </a:rPr>
              <a:t> </a:t>
            </a:r>
            <a:r>
              <a:rPr lang="fr-FR" sz="1800" b="1" u="sng" dirty="0">
                <a:latin typeface="+mn-lt"/>
              </a:rPr>
              <a:t> </a:t>
            </a:r>
            <a:r>
              <a:rPr lang="fr-FR" sz="1800" b="1" u="sng" dirty="0" err="1">
                <a:solidFill>
                  <a:srgbClr val="FFFF00"/>
                </a:solidFill>
                <a:latin typeface="+mn-lt"/>
              </a:rPr>
              <a:t>Leaks</a:t>
            </a:r>
            <a:endParaRPr lang="fr-FR" sz="1800" b="1" u="sng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latin typeface="+mn-lt"/>
              </a:rPr>
              <a:t>4% </a:t>
            </a:r>
            <a:r>
              <a:rPr lang="fr-FR" sz="1800" b="1" dirty="0" err="1">
                <a:latin typeface="+mn-lt"/>
              </a:rPr>
              <a:t>after</a:t>
            </a:r>
            <a:r>
              <a:rPr lang="fr-FR" sz="1800" b="1" dirty="0">
                <a:latin typeface="+mn-lt"/>
              </a:rPr>
              <a:t> RNY</a:t>
            </a:r>
            <a:r>
              <a:rPr lang="fr-FR" sz="1800" dirty="0">
                <a:latin typeface="+mn-lt"/>
              </a:rPr>
              <a:t> (n=270) versus </a:t>
            </a:r>
            <a:r>
              <a:rPr lang="fr-FR" sz="1800" b="1" dirty="0">
                <a:latin typeface="+mn-lt"/>
              </a:rPr>
              <a:t>1.5% (&lt;2%/</a:t>
            </a:r>
            <a:r>
              <a:rPr lang="fr-FR" sz="1800" b="1" dirty="0" err="1">
                <a:latin typeface="+mn-lt"/>
              </a:rPr>
              <a:t>year</a:t>
            </a:r>
            <a:r>
              <a:rPr lang="fr-FR" sz="1800" b="1" dirty="0">
                <a:latin typeface="+mn-lt"/>
              </a:rPr>
              <a:t>) </a:t>
            </a:r>
            <a:r>
              <a:rPr lang="fr-FR" sz="1800" b="1" dirty="0" err="1">
                <a:latin typeface="+mn-lt"/>
              </a:rPr>
              <a:t>after</a:t>
            </a:r>
            <a:r>
              <a:rPr lang="fr-FR" sz="1800" b="1" dirty="0">
                <a:latin typeface="+mn-lt"/>
              </a:rPr>
              <a:t> OLGB</a:t>
            </a:r>
            <a:r>
              <a:rPr lang="fr-FR" sz="1800" dirty="0">
                <a:latin typeface="+mn-lt"/>
              </a:rPr>
              <a:t>  (n=2321)</a:t>
            </a:r>
          </a:p>
          <a:p>
            <a:pPr>
              <a:spcBef>
                <a:spcPct val="50000"/>
              </a:spcBef>
            </a:pPr>
            <a:r>
              <a:rPr lang="fr-FR" sz="1800" dirty="0">
                <a:latin typeface="+mn-lt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18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fr-FR" sz="18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fr-FR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dirty="0">
                <a:latin typeface="+mn-lt"/>
              </a:rPr>
              <a:t> </a:t>
            </a:r>
            <a:r>
              <a:rPr lang="fr-FR" sz="1800" b="1" u="sng" dirty="0" err="1">
                <a:solidFill>
                  <a:srgbClr val="FFFF00"/>
                </a:solidFill>
                <a:latin typeface="+mn-lt"/>
              </a:rPr>
              <a:t>Internal</a:t>
            </a:r>
            <a:r>
              <a:rPr lang="fr-FR" sz="1800" b="1" u="sng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1800" b="1" u="sng" dirty="0" err="1">
                <a:solidFill>
                  <a:srgbClr val="FFFF00"/>
                </a:solidFill>
                <a:latin typeface="+mn-lt"/>
              </a:rPr>
              <a:t>hernia</a:t>
            </a:r>
            <a:r>
              <a:rPr lang="fr-FR" sz="1800" dirty="0">
                <a:solidFill>
                  <a:srgbClr val="FFFF00"/>
                </a:solidFill>
                <a:latin typeface="+mn-lt"/>
              </a:rPr>
              <a:t>: </a:t>
            </a:r>
            <a:r>
              <a:rPr lang="fr-FR" sz="1800" dirty="0" err="1">
                <a:latin typeface="+mn-lt"/>
              </a:rPr>
              <a:t>never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after</a:t>
            </a:r>
            <a:r>
              <a:rPr lang="fr-FR" sz="1800" dirty="0">
                <a:latin typeface="+mn-lt"/>
              </a:rPr>
              <a:t> OLGB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dirty="0">
                <a:latin typeface="+mn-lt"/>
              </a:rPr>
              <a:t> </a:t>
            </a:r>
            <a:r>
              <a:rPr lang="fr-FR" sz="1800" b="1" u="sng" dirty="0">
                <a:solidFill>
                  <a:srgbClr val="FFFF00"/>
                </a:solidFill>
                <a:latin typeface="+mn-lt"/>
              </a:rPr>
              <a:t>Dumping </a:t>
            </a:r>
            <a:r>
              <a:rPr lang="fr-FR" sz="1800" b="1" u="sng" dirty="0" err="1">
                <a:solidFill>
                  <a:srgbClr val="FFFF00"/>
                </a:solidFill>
                <a:latin typeface="+mn-lt"/>
              </a:rPr>
              <a:t>syndrom</a:t>
            </a:r>
            <a:r>
              <a:rPr lang="fr-FR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1800" dirty="0">
                <a:latin typeface="+mn-lt"/>
              </a:rPr>
              <a:t>?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908175" y="386080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800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547813" y="40052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800"/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1979613" y="42211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800"/>
          </a:p>
        </p:txBody>
      </p:sp>
      <p:sp>
        <p:nvSpPr>
          <p:cNvPr id="19462" name="Rectangle 26"/>
          <p:cNvSpPr>
            <a:spLocks noChangeArrowheads="1"/>
          </p:cNvSpPr>
          <p:nvPr/>
        </p:nvSpPr>
        <p:spPr bwMode="auto">
          <a:xfrm>
            <a:off x="4211638" y="4365625"/>
            <a:ext cx="2919069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fr-FR" sz="1400" b="1" i="1" dirty="0">
                <a:solidFill>
                  <a:schemeClr val="tx1">
                    <a:lumMod val="85000"/>
                  </a:schemeClr>
                </a:solidFill>
              </a:rPr>
              <a:t>Wei-</a:t>
            </a:r>
            <a:r>
              <a:rPr lang="fr-FR" sz="1400" b="1" i="1" dirty="0" err="1">
                <a:solidFill>
                  <a:schemeClr val="tx1">
                    <a:lumMod val="85000"/>
                  </a:schemeClr>
                </a:solidFill>
              </a:rPr>
              <a:t>Jei</a:t>
            </a:r>
            <a:r>
              <a:rPr lang="fr-FR" sz="1400" b="1" i="1" dirty="0">
                <a:solidFill>
                  <a:schemeClr val="tx1">
                    <a:lumMod val="85000"/>
                  </a:schemeClr>
                </a:solidFill>
              </a:rPr>
              <a:t> Lee et al. Ann </a:t>
            </a:r>
            <a:r>
              <a:rPr lang="fr-FR" sz="1400" b="1" i="1" dirty="0" err="1">
                <a:solidFill>
                  <a:schemeClr val="tx1">
                    <a:lumMod val="85000"/>
                  </a:schemeClr>
                </a:solidFill>
              </a:rPr>
              <a:t>Surg</a:t>
            </a:r>
            <a:r>
              <a:rPr lang="fr-FR" sz="1400" b="1" i="1" dirty="0">
                <a:solidFill>
                  <a:schemeClr val="tx1">
                    <a:lumMod val="85000"/>
                  </a:schemeClr>
                </a:solidFill>
              </a:rPr>
              <a:t> 2005</a:t>
            </a:r>
          </a:p>
        </p:txBody>
      </p:sp>
      <p:sp>
        <p:nvSpPr>
          <p:cNvPr id="19463" name="Text Box 27"/>
          <p:cNvSpPr txBox="1">
            <a:spLocks noChangeArrowheads="1"/>
          </p:cNvSpPr>
          <p:nvPr/>
        </p:nvSpPr>
        <p:spPr bwMode="auto">
          <a:xfrm>
            <a:off x="541436" y="40767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/>
              <a:t>LEARNING CURVE +++</a:t>
            </a:r>
          </a:p>
        </p:txBody>
      </p:sp>
      <p:pic>
        <p:nvPicPr>
          <p:cNvPr id="19464" name="Picture 4" descr="fistule type 1 tog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72338" y="477043"/>
            <a:ext cx="1527175" cy="2303463"/>
          </a:xfrm>
        </p:spPr>
      </p:pic>
      <p:sp>
        <p:nvSpPr>
          <p:cNvPr id="19465" name="Line 31"/>
          <p:cNvSpPr>
            <a:spLocks noChangeShapeType="1"/>
          </p:cNvSpPr>
          <p:nvPr/>
        </p:nvSpPr>
        <p:spPr bwMode="auto">
          <a:xfrm flipH="1">
            <a:off x="8388424" y="512762"/>
            <a:ext cx="215900" cy="358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5785792" y="3521447"/>
            <a:ext cx="2724150" cy="555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/>
              <a:t>Araising from the stapler line </a:t>
            </a:r>
          </a:p>
          <a:p>
            <a:pPr algn="ctr"/>
            <a:r>
              <a:rPr lang="fr-FR" sz="1400" b="1"/>
              <a:t>of the gastric pouch</a:t>
            </a:r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1547813" y="3521447"/>
            <a:ext cx="1439863" cy="404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/>
              <a:t>GJA</a:t>
            </a:r>
          </a:p>
        </p:txBody>
      </p:sp>
      <p:pic>
        <p:nvPicPr>
          <p:cNvPr id="19468" name="Picture 13" descr="Tonio"/>
          <p:cNvPicPr>
            <a:picLocks noChangeAspect="1" noChangeArrowheads="1"/>
          </p:cNvPicPr>
          <p:nvPr/>
        </p:nvPicPr>
        <p:blipFill>
          <a:blip r:embed="rId4"/>
          <a:srcRect l="4758" t="3764" r="19347" b="5144"/>
          <a:stretch>
            <a:fillRect/>
          </a:stretch>
        </p:blipFill>
        <p:spPr bwMode="auto">
          <a:xfrm>
            <a:off x="5435600" y="4797425"/>
            <a:ext cx="208756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5580063" y="63087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FFF00"/>
                </a:solidFill>
              </a:rPr>
              <a:t>Petersen Hernia</a:t>
            </a:r>
          </a:p>
        </p:txBody>
      </p:sp>
      <p:pic>
        <p:nvPicPr>
          <p:cNvPr id="1947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379" y="188912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125760"/>
            <a:ext cx="9144001" cy="1143000"/>
          </a:xfrm>
        </p:spPr>
        <p:txBody>
          <a:bodyPr/>
          <a:lstStyle/>
          <a:p>
            <a:pPr eaLnBrk="1" hangingPunct="1"/>
            <a:r>
              <a:rPr lang="fr-FR" altLang="fr-FR" sz="3600" b="1" dirty="0" smtClean="0"/>
              <a:t>  </a:t>
            </a:r>
            <a:r>
              <a:rPr lang="fr-FR" altLang="fr-FR" sz="3600" b="1" dirty="0" smtClean="0">
                <a:solidFill>
                  <a:srgbClr val="FFFF00"/>
                </a:solidFill>
              </a:rPr>
              <a:t>Introduction (1):</a:t>
            </a:r>
            <a:br>
              <a:rPr lang="fr-FR" altLang="fr-FR" sz="3600" b="1" dirty="0" smtClean="0">
                <a:solidFill>
                  <a:srgbClr val="FFFF00"/>
                </a:solidFill>
              </a:rPr>
            </a:br>
            <a:r>
              <a:rPr lang="fr-FR" altLang="fr-FR" sz="3600" b="1" dirty="0" err="1" smtClean="0">
                <a:solidFill>
                  <a:srgbClr val="FFFF00"/>
                </a:solidFill>
              </a:rPr>
              <a:t>Why</a:t>
            </a:r>
            <a:r>
              <a:rPr lang="fr-FR" altLang="fr-FR" sz="3600" b="1" dirty="0" smtClean="0">
                <a:solidFill>
                  <a:srgbClr val="FFFF00"/>
                </a:solidFill>
              </a:rPr>
              <a:t> OLGB</a:t>
            </a:r>
            <a:endParaRPr lang="fr-FR" altLang="fr-FR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125760"/>
            <a:ext cx="9144001" cy="1143000"/>
          </a:xfrm>
        </p:spPr>
        <p:txBody>
          <a:bodyPr/>
          <a:lstStyle/>
          <a:p>
            <a:pPr eaLnBrk="1" hangingPunct="1"/>
            <a:r>
              <a:rPr lang="fr-FR" altLang="fr-FR" sz="3600" b="1" dirty="0" smtClean="0"/>
              <a:t>  </a:t>
            </a:r>
            <a:r>
              <a:rPr lang="fr-FR" altLang="fr-FR" sz="3600" b="1" dirty="0" smtClean="0">
                <a:solidFill>
                  <a:srgbClr val="FFFF00"/>
                </a:solidFill>
              </a:rPr>
              <a:t>Introduction (2):</a:t>
            </a:r>
            <a:br>
              <a:rPr lang="fr-FR" altLang="fr-FR" sz="3600" b="1" dirty="0" smtClean="0">
                <a:solidFill>
                  <a:srgbClr val="FFFF00"/>
                </a:solidFill>
              </a:rPr>
            </a:br>
            <a:r>
              <a:rPr lang="fr-FR" altLang="fr-FR" sz="3600" b="1" dirty="0" smtClean="0">
                <a:solidFill>
                  <a:srgbClr val="FFFF00"/>
                </a:solidFill>
              </a:rPr>
              <a:t>OLGB </a:t>
            </a:r>
            <a:r>
              <a:rPr lang="fr-FR" altLang="fr-FR" sz="3600" b="1" dirty="0" err="1" smtClean="0">
                <a:solidFill>
                  <a:srgbClr val="FFFF00"/>
                </a:solidFill>
              </a:rPr>
              <a:t>Controversies</a:t>
            </a:r>
            <a:endParaRPr lang="fr-FR" altLang="fr-FR" sz="2400" b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-11113" y="1052513"/>
            <a:ext cx="6454776" cy="55451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altLang="fr-FR" sz="2400" dirty="0" smtClean="0"/>
          </a:p>
          <a:p>
            <a:pPr eaLnBrk="1" hangingPunct="1"/>
            <a:r>
              <a:rPr lang="fr-FR" altLang="fr-FR" sz="2400" b="1" dirty="0" err="1" smtClean="0"/>
              <a:t>Controversies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exist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concerning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Potential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side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effects</a:t>
            </a:r>
            <a:r>
              <a:rPr lang="fr-FR" altLang="fr-FR" sz="2400" b="1" dirty="0" smtClean="0"/>
              <a:t> of OLGB</a:t>
            </a:r>
          </a:p>
          <a:p>
            <a:pPr lvl="1" eaLnBrk="1" hangingPunct="1"/>
            <a:r>
              <a:rPr lang="fr-FR" altLang="fr-FR" sz="2000" b="1" u="sng" dirty="0" err="1" smtClean="0">
                <a:solidFill>
                  <a:srgbClr val="FFFF00"/>
                </a:solidFill>
              </a:rPr>
              <a:t>Intractable</a:t>
            </a:r>
            <a:r>
              <a:rPr lang="fr-FR" altLang="fr-FR" sz="2000" b="1" u="sng" dirty="0" smtClean="0">
                <a:solidFill>
                  <a:srgbClr val="FFFF00"/>
                </a:solidFill>
              </a:rPr>
              <a:t> Bile Reflux</a:t>
            </a:r>
          </a:p>
          <a:p>
            <a:pPr lvl="1" eaLnBrk="1" hangingPunct="1"/>
            <a:r>
              <a:rPr lang="fr-FR" altLang="fr-FR" sz="2000" b="1" u="sng" dirty="0" smtClean="0"/>
              <a:t>Malnutrition</a:t>
            </a:r>
          </a:p>
          <a:p>
            <a:pPr lvl="1" eaLnBrk="1" hangingPunct="1"/>
            <a:r>
              <a:rPr lang="fr-FR" altLang="fr-FR" sz="2000" b="1" u="sng" dirty="0" smtClean="0"/>
              <a:t>Marginal </a:t>
            </a:r>
            <a:r>
              <a:rPr lang="fr-FR" altLang="fr-FR" sz="2000" b="1" u="sng" dirty="0" err="1" smtClean="0"/>
              <a:t>Ulcer</a:t>
            </a:r>
            <a:endParaRPr lang="fr-FR" altLang="fr-FR" sz="2000" b="1" u="sng" dirty="0" smtClean="0"/>
          </a:p>
          <a:p>
            <a:pPr eaLnBrk="1" hangingPunct="1">
              <a:buFontTx/>
              <a:buNone/>
            </a:pPr>
            <a:endParaRPr lang="fr-FR" altLang="fr-FR" sz="2400" b="1" dirty="0" smtClean="0"/>
          </a:p>
          <a:p>
            <a:pPr eaLnBrk="1" hangingPunct="1">
              <a:buFontTx/>
              <a:buNone/>
            </a:pPr>
            <a:endParaRPr lang="fr-FR" altLang="fr-FR" sz="2400" b="1" dirty="0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95738" y="30686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63713" y="4005263"/>
            <a:ext cx="540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 sz="1400" i="1">
              <a:solidFill>
                <a:srgbClr val="FFFF00"/>
              </a:solidFill>
            </a:endParaRPr>
          </a:p>
        </p:txBody>
      </p:sp>
      <p:pic>
        <p:nvPicPr>
          <p:cNvPr id="2150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133600"/>
            <a:ext cx="2401888" cy="431958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Flèche vers la gauche 3"/>
          <p:cNvSpPr/>
          <p:nvPr/>
        </p:nvSpPr>
        <p:spPr>
          <a:xfrm rot="13217424">
            <a:off x="8316913" y="4221163"/>
            <a:ext cx="431800" cy="360362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5" name="Flèche vers la gauche 4"/>
          <p:cNvSpPr/>
          <p:nvPr/>
        </p:nvSpPr>
        <p:spPr>
          <a:xfrm rot="19399143">
            <a:off x="8243888" y="5300663"/>
            <a:ext cx="504825" cy="360362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6" name="Flèche vers la gauche 5"/>
          <p:cNvSpPr/>
          <p:nvPr/>
        </p:nvSpPr>
        <p:spPr>
          <a:xfrm rot="3123822">
            <a:off x="7497763" y="5070475"/>
            <a:ext cx="503237" cy="360363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Flèche vers le haut 8"/>
          <p:cNvSpPr/>
          <p:nvPr/>
        </p:nvSpPr>
        <p:spPr>
          <a:xfrm>
            <a:off x="7380288" y="3357563"/>
            <a:ext cx="360362" cy="576262"/>
          </a:xfrm>
          <a:prstGeom prst="up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21514" name="ZoneTexte 10"/>
          <p:cNvSpPr txBox="1">
            <a:spLocks noChangeArrowheads="1"/>
          </p:cNvSpPr>
          <p:nvPr/>
        </p:nvSpPr>
        <p:spPr bwMode="auto">
          <a:xfrm>
            <a:off x="6372225" y="2997200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%?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1403350" y="364490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800"/>
          </a:p>
        </p:txBody>
      </p:sp>
      <p:pic>
        <p:nvPicPr>
          <p:cNvPr id="2151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5705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0" y="5084763"/>
            <a:ext cx="622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/>
              <a:t>« the number of complications and the revision rate after the MGB procedure have clearly been underreported »</a:t>
            </a:r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6443663" y="2924175"/>
            <a:ext cx="792162" cy="792163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/>
          </a:p>
        </p:txBody>
      </p:sp>
      <p:pic>
        <p:nvPicPr>
          <p:cNvPr id="16" name="Picture 6" descr="suture ulc pe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6" y="421012"/>
            <a:ext cx="1912345" cy="14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49747" y="421012"/>
            <a:ext cx="204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MARGINAL ULCER</a:t>
            </a:r>
            <a:endParaRPr lang="fr-FR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379073" y="5480844"/>
            <a:ext cx="160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BILE REFLUX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-17463"/>
            <a:ext cx="9144000" cy="1143001"/>
          </a:xfrm>
        </p:spPr>
        <p:txBody>
          <a:bodyPr/>
          <a:lstStyle/>
          <a:p>
            <a:pPr eaLnBrk="1" hangingPunct="1"/>
            <a:r>
              <a:rPr lang="fr-FR" altLang="fr-FR" b="1" dirty="0" smtClean="0"/>
              <a:t>  </a:t>
            </a:r>
            <a:r>
              <a:rPr lang="fr-FR" altLang="fr-FR" sz="3600" b="1" dirty="0" err="1" smtClean="0">
                <a:solidFill>
                  <a:srgbClr val="FFFF00"/>
                </a:solidFill>
              </a:rPr>
              <a:t>Methods</a:t>
            </a:r>
            <a:r>
              <a:rPr lang="fr-FR" altLang="fr-FR" sz="3600" b="1" dirty="0" smtClean="0">
                <a:solidFill>
                  <a:srgbClr val="FFFF00"/>
                </a:solidFill>
              </a:rPr>
              <a:t> (1)</a:t>
            </a:r>
            <a:endParaRPr lang="fr-FR" altLang="fr-FR" sz="2400" b="1" dirty="0" smtClean="0">
              <a:solidFill>
                <a:srgbClr val="FFFF00"/>
              </a:solidFill>
            </a:endParaRP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30686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08275"/>
            <a:ext cx="8396287" cy="2881313"/>
          </a:xfr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altLang="fr-FR" sz="2400" b="1" dirty="0" err="1" smtClean="0"/>
              <a:t>Analyze</a:t>
            </a:r>
            <a:r>
              <a:rPr lang="fr-FR" altLang="fr-FR" sz="2400" b="1" dirty="0" smtClean="0"/>
              <a:t>:</a:t>
            </a:r>
          </a:p>
          <a:p>
            <a:pPr lvl="1" eaLnBrk="1" hangingPunct="1">
              <a:defRPr/>
            </a:pPr>
            <a:r>
              <a:rPr lang="fr-FR" altLang="fr-FR" sz="2400" b="1" dirty="0" err="1" smtClean="0"/>
              <a:t>Intractable</a:t>
            </a:r>
            <a:r>
              <a:rPr lang="fr-FR" altLang="fr-FR" sz="2400" b="1" dirty="0" smtClean="0"/>
              <a:t> Bile reflux rate  </a:t>
            </a:r>
            <a:r>
              <a:rPr lang="fr-FR" altLang="fr-FR" sz="2400" b="1" dirty="0" err="1" smtClean="0"/>
              <a:t>after</a:t>
            </a:r>
            <a:r>
              <a:rPr lang="fr-FR" altLang="fr-FR" sz="2400" b="1" dirty="0" smtClean="0"/>
              <a:t> OLGB </a:t>
            </a:r>
            <a:r>
              <a:rPr lang="fr-FR" altLang="fr-FR" sz="2400" b="1" dirty="0" err="1" smtClean="0"/>
              <a:t>requiring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revisional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procedure</a:t>
            </a:r>
            <a:endParaRPr lang="fr-FR" altLang="fr-FR" sz="2400" b="1" dirty="0" smtClean="0"/>
          </a:p>
          <a:p>
            <a:pPr lvl="1" eaLnBrk="1" hangingPunct="1">
              <a:buFont typeface="Arial" charset="0"/>
              <a:buNone/>
              <a:defRPr/>
            </a:pPr>
            <a:endParaRPr lang="fr-FR" altLang="fr-FR" sz="2400" b="1" dirty="0" smtClean="0"/>
          </a:p>
          <a:p>
            <a:pPr lvl="1" eaLnBrk="1" hangingPunct="1">
              <a:defRPr/>
            </a:pPr>
            <a:r>
              <a:rPr lang="fr-FR" altLang="fr-FR" sz="2400" b="1" dirty="0" smtClean="0"/>
              <a:t>Roux-en-Y conversion </a:t>
            </a:r>
            <a:r>
              <a:rPr lang="fr-FR" altLang="fr-FR" sz="2400" b="1" dirty="0" err="1" smtClean="0"/>
              <a:t>feasability</a:t>
            </a:r>
            <a:r>
              <a:rPr lang="fr-FR" altLang="fr-FR" sz="2400" b="1" dirty="0" smtClean="0"/>
              <a:t> and </a:t>
            </a:r>
            <a:r>
              <a:rPr lang="fr-FR" altLang="fr-FR" sz="2400" b="1" dirty="0" err="1" smtClean="0"/>
              <a:t>outcomes</a:t>
            </a:r>
            <a:endParaRPr lang="fr-FR" altLang="fr-FR" sz="2400" b="1" dirty="0" smtClean="0"/>
          </a:p>
          <a:p>
            <a:pPr lvl="1" eaLnBrk="1" hangingPunct="1">
              <a:buFont typeface="Arial" charset="0"/>
              <a:buNone/>
              <a:defRPr/>
            </a:pPr>
            <a:endParaRPr lang="fr-FR" altLang="fr-FR" sz="2400" b="1" dirty="0" smtClean="0"/>
          </a:p>
          <a:p>
            <a:pPr lvl="1" eaLnBrk="1" hangingPunct="1">
              <a:defRPr/>
            </a:pPr>
            <a:r>
              <a:rPr lang="fr-FR" altLang="fr-FR" sz="2400" b="1" dirty="0" smtClean="0"/>
              <a:t>Identification of </a:t>
            </a:r>
            <a:r>
              <a:rPr lang="fr-FR" altLang="fr-FR" sz="2400" b="1" dirty="0" err="1" smtClean="0"/>
              <a:t>predictive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factors</a:t>
            </a:r>
            <a:r>
              <a:rPr lang="fr-FR" altLang="fr-FR" sz="2400" b="1" dirty="0" smtClean="0"/>
              <a:t> for Bile Reflux </a:t>
            </a:r>
            <a:r>
              <a:rPr lang="fr-FR" altLang="fr-FR" sz="2400" b="1" dirty="0" err="1" smtClean="0"/>
              <a:t>after</a:t>
            </a:r>
            <a:r>
              <a:rPr lang="fr-FR" altLang="fr-FR" sz="2400" b="1" dirty="0" smtClean="0"/>
              <a:t> OLGB</a:t>
            </a:r>
          </a:p>
          <a:p>
            <a:pPr lvl="1" eaLnBrk="1" hangingPunct="1">
              <a:buFont typeface="Arial" charset="0"/>
              <a:buNone/>
              <a:defRPr/>
            </a:pPr>
            <a:endParaRPr lang="fr-FR" altLang="fr-FR" sz="2400" b="1" dirty="0" smtClean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17673" y="908050"/>
            <a:ext cx="3800720" cy="8467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2400" b="1" dirty="0" err="1">
                <a:latin typeface="+mn-lt"/>
              </a:rPr>
              <a:t>From</a:t>
            </a:r>
            <a:r>
              <a:rPr lang="fr-FR" altLang="fr-FR" sz="2400" b="1" dirty="0">
                <a:latin typeface="+mn-lt"/>
              </a:rPr>
              <a:t> 2005 to </a:t>
            </a:r>
            <a:r>
              <a:rPr lang="fr-FR" altLang="fr-FR" sz="2400" b="1" dirty="0" err="1" smtClean="0">
                <a:latin typeface="+mn-lt"/>
              </a:rPr>
              <a:t>February</a:t>
            </a:r>
            <a:r>
              <a:rPr lang="fr-FR" altLang="fr-FR" sz="2400" b="1" dirty="0" smtClean="0">
                <a:latin typeface="+mn-lt"/>
              </a:rPr>
              <a:t> </a:t>
            </a:r>
            <a:r>
              <a:rPr lang="fr-FR" altLang="fr-FR" sz="2502" b="1" dirty="0" smtClean="0">
                <a:latin typeface="+mn-lt"/>
              </a:rPr>
              <a:t>2014</a:t>
            </a:r>
            <a:endParaRPr lang="fr-FR" altLang="fr-FR" sz="2502" b="1" dirty="0">
              <a:latin typeface="+mn-lt"/>
            </a:endParaRPr>
          </a:p>
          <a:p>
            <a:pPr>
              <a:defRPr/>
            </a:pPr>
            <a:endParaRPr lang="fr-FR" sz="2400" dirty="0">
              <a:latin typeface="+mn-lt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211638" y="206057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>
              <a:ea typeface="ＭＳ Ｐゴシック"/>
              <a:cs typeface="ＭＳ Ｐゴシック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132138" y="1484313"/>
            <a:ext cx="266382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FFFF00"/>
                </a:solidFill>
              </a:rPr>
              <a:t>N=2321 </a:t>
            </a:r>
            <a:r>
              <a:rPr lang="fr-FR" sz="2400" b="1" dirty="0">
                <a:solidFill>
                  <a:srgbClr val="FFFF00"/>
                </a:solidFill>
              </a:rPr>
              <a:t>OLGB</a:t>
            </a: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993775" cy="1655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Image 7" descr="gama Y 2 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77726" y="328405"/>
            <a:ext cx="1182706" cy="194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Espace réservé du contenu 20" descr="gama Y 1 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586" r="-9743"/>
          <a:stretch>
            <a:fillRect/>
          </a:stretch>
        </p:blipFill>
        <p:spPr>
          <a:xfrm>
            <a:off x="1258888" y="1557338"/>
            <a:ext cx="2881312" cy="4176712"/>
          </a:xfrm>
        </p:spPr>
      </p:pic>
      <p:pic>
        <p:nvPicPr>
          <p:cNvPr id="25603" name="Image 7" descr="gama Y 2 jp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557338"/>
            <a:ext cx="2535237" cy="4176712"/>
          </a:xfrm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195513" y="27813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132138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619250" y="60213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/>
              <a:t>A-B: 90 cm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7950" y="17047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b="1" dirty="0" smtClean="0"/>
              <a:t>  </a:t>
            </a:r>
            <a:r>
              <a:rPr lang="fr-FR" altLang="fr-FR" sz="3600" b="1" dirty="0" err="1" smtClean="0">
                <a:solidFill>
                  <a:srgbClr val="FFFF00"/>
                </a:solidFill>
              </a:rPr>
              <a:t>Methods</a:t>
            </a:r>
            <a:r>
              <a:rPr lang="fr-FR" altLang="fr-FR" sz="3600" b="1" dirty="0" smtClean="0">
                <a:solidFill>
                  <a:srgbClr val="FFFF00"/>
                </a:solidFill>
              </a:rPr>
              <a:t> (2)</a:t>
            </a:r>
          </a:p>
          <a:p>
            <a:pPr eaLnBrk="1" hangingPunct="1"/>
            <a:r>
              <a:rPr lang="fr-FR" altLang="fr-FR" sz="2400" b="1" dirty="0">
                <a:solidFill>
                  <a:schemeClr val="tx2"/>
                </a:solidFill>
              </a:rPr>
              <a:t>Roux-en-Y conversion </a:t>
            </a:r>
            <a:r>
              <a:rPr lang="fr-FR" altLang="fr-FR" sz="2400" b="1" dirty="0" err="1">
                <a:solidFill>
                  <a:schemeClr val="tx2"/>
                </a:solidFill>
              </a:rPr>
              <a:t>procedure</a:t>
            </a:r>
            <a:endParaRPr lang="fr-FR" altLang="fr-FR" sz="2400" b="1" dirty="0" smtClean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55976" y="573405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C000"/>
                </a:solidFill>
              </a:rPr>
              <a:t>Second </a:t>
            </a:r>
            <a:r>
              <a:rPr lang="fr-FR" sz="2800" b="1" u="sng" dirty="0" err="1">
                <a:solidFill>
                  <a:srgbClr val="FFC000"/>
                </a:solidFill>
              </a:rPr>
              <a:t>s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tep</a:t>
            </a:r>
            <a:r>
              <a:rPr lang="fr-FR" sz="2800" b="1" u="sng" dirty="0" smtClean="0">
                <a:solidFill>
                  <a:srgbClr val="FFC000"/>
                </a:solidFill>
              </a:rPr>
              <a:t> of LÖNROTH 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procedure</a:t>
            </a:r>
            <a:endParaRPr lang="fr-FR" sz="28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7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275191"/>
              </p:ext>
            </p:extLst>
          </p:nvPr>
        </p:nvGraphicFramePr>
        <p:xfrm>
          <a:off x="395536" y="2708920"/>
          <a:ext cx="8362950" cy="3188018"/>
        </p:xfrm>
        <a:graphic>
          <a:graphicData uri="http://schemas.openxmlformats.org/drawingml/2006/table">
            <a:tbl>
              <a:tblPr/>
              <a:tblGrid>
                <a:gridCol w="5413375"/>
                <a:gridCol w="2949575"/>
              </a:tblGrid>
              <a:tr h="30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OLGB (2005-2014)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n = 2321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Symptomatic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Bile Reflux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116 (5%)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Calibri" pitchFamily="34" charset="0"/>
                        </a:rPr>
                        <a:t>Refractory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Calibri" pitchFamily="34" charset="0"/>
                        </a:rPr>
                        <a:t> Bile Reflux (RBR) to </a:t>
                      </a: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Calibri" pitchFamily="34" charset="0"/>
                        </a:rPr>
                        <a:t>medical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Calibri" pitchFamily="34" charset="0"/>
                        </a:rPr>
                        <a:t>treatment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OLGB – RNY Conversion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Delay OLGB – RNY Conversion (months)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BMI at conversion (kg/m2)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9" name="Oval 78"/>
          <p:cNvSpPr>
            <a:spLocks noChangeArrowheads="1"/>
          </p:cNvSpPr>
          <p:nvPr/>
        </p:nvSpPr>
        <p:spPr bwMode="auto">
          <a:xfrm>
            <a:off x="6804298" y="3789040"/>
            <a:ext cx="1008062" cy="865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 dirty="0"/>
          </a:p>
        </p:txBody>
      </p:sp>
      <p:sp>
        <p:nvSpPr>
          <p:cNvPr id="9" name="Rectangl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fr-FR" sz="4000" b="1" dirty="0" err="1" smtClean="0">
                <a:solidFill>
                  <a:srgbClr val="FFFF00"/>
                </a:solidFill>
              </a:rPr>
              <a:t>Results</a:t>
            </a:r>
            <a:r>
              <a:rPr lang="fr-FR" sz="4000" b="1" dirty="0" smtClean="0">
                <a:solidFill>
                  <a:srgbClr val="FFFF00"/>
                </a:solidFill>
              </a:rPr>
              <a:t> </a:t>
            </a:r>
            <a:r>
              <a:rPr lang="fr-FR" sz="4000" b="1" dirty="0" smtClean="0">
                <a:solidFill>
                  <a:srgbClr val="FFFF00"/>
                </a:solidFill>
              </a:rPr>
              <a:t>(1)</a:t>
            </a:r>
            <a:endParaRPr lang="fr-FR" sz="4000" b="1" dirty="0" smtClean="0">
              <a:solidFill>
                <a:srgbClr val="FFFF00"/>
              </a:solidFill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1691680" y="1143149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Baseline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characteristics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of OLGB patients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who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presented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intractable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bile reflux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requiring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Roux Y conversion (n=47)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68" y="466232"/>
            <a:ext cx="746638" cy="124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fr-FR" sz="4000" b="1" dirty="0" err="1" smtClean="0">
                <a:solidFill>
                  <a:srgbClr val="FFFF00"/>
                </a:solidFill>
              </a:rPr>
              <a:t>Results</a:t>
            </a:r>
            <a:r>
              <a:rPr lang="fr-FR" sz="4000" b="1" dirty="0" smtClean="0">
                <a:solidFill>
                  <a:srgbClr val="FFFF00"/>
                </a:solidFill>
              </a:rPr>
              <a:t> </a:t>
            </a:r>
            <a:r>
              <a:rPr lang="fr-FR" sz="4000" b="1" dirty="0" smtClean="0">
                <a:solidFill>
                  <a:srgbClr val="FFFF00"/>
                </a:solidFill>
              </a:rPr>
              <a:t>(2)</a:t>
            </a:r>
            <a:endParaRPr lang="fr-FR" sz="4000" b="1" dirty="0" smtClean="0">
              <a:solidFill>
                <a:srgbClr val="FFFF00"/>
              </a:solidFill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1115616" y="1143149"/>
            <a:ext cx="7200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Roux-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en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-Y conversion </a:t>
            </a: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Short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term post-operative outcomes (n=47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fr-FR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68" y="466232"/>
            <a:ext cx="746638" cy="124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8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039494"/>
              </p:ext>
            </p:extLst>
          </p:nvPr>
        </p:nvGraphicFramePr>
        <p:xfrm>
          <a:off x="468313" y="3141190"/>
          <a:ext cx="8229600" cy="2232026"/>
        </p:xfrm>
        <a:graphic>
          <a:graphicData uri="http://schemas.openxmlformats.org/drawingml/2006/table">
            <a:tbl>
              <a:tblPr/>
              <a:tblGrid>
                <a:gridCol w="6083300"/>
                <a:gridCol w="21463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Conversion to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laparotomy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Mortality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Early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post-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operative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complication (n)%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(2,1)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Bleeding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 (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days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7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fr-FR" sz="4000" b="1" dirty="0" err="1" smtClean="0">
                <a:solidFill>
                  <a:srgbClr val="FFFF00"/>
                </a:solidFill>
              </a:rPr>
              <a:t>Results</a:t>
            </a:r>
            <a:r>
              <a:rPr lang="fr-FR" sz="4000" b="1" dirty="0" smtClean="0">
                <a:solidFill>
                  <a:srgbClr val="FFFF00"/>
                </a:solidFill>
              </a:rPr>
              <a:t> </a:t>
            </a:r>
            <a:r>
              <a:rPr lang="fr-FR" sz="4000" b="1" dirty="0" smtClean="0">
                <a:solidFill>
                  <a:srgbClr val="FFFF00"/>
                </a:solidFill>
              </a:rPr>
              <a:t>(3)</a:t>
            </a:r>
            <a:endParaRPr lang="fr-FR" sz="4000" b="1" dirty="0" smtClean="0">
              <a:solidFill>
                <a:srgbClr val="FFFF00"/>
              </a:solidFill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1115616" y="1143149"/>
            <a:ext cx="7200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Roux-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en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-Y conversion </a:t>
            </a: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Long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term post-operative outcomes (n=47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fr-FR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68" y="466232"/>
            <a:ext cx="746638" cy="124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6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881882"/>
              </p:ext>
            </p:extLst>
          </p:nvPr>
        </p:nvGraphicFramePr>
        <p:xfrm>
          <a:off x="468313" y="2957289"/>
          <a:ext cx="8229600" cy="2847975"/>
        </p:xfrm>
        <a:graphic>
          <a:graphicData uri="http://schemas.openxmlformats.org/drawingml/2006/table">
            <a:tbl>
              <a:tblPr/>
              <a:tblGrid>
                <a:gridCol w="6083300"/>
                <a:gridCol w="21463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Follow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up (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months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Late post-operative complications (≥30 days) n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(8.5%)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marginal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ulcer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Richter Hernia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Malabsorptive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syndroma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RBR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resolution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47 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fr-FR" sz="4000" b="1" dirty="0" err="1" smtClean="0">
                <a:solidFill>
                  <a:srgbClr val="FFFF00"/>
                </a:solidFill>
              </a:rPr>
              <a:t>Results</a:t>
            </a:r>
            <a:r>
              <a:rPr lang="fr-FR" sz="4000" b="1" dirty="0" smtClean="0">
                <a:solidFill>
                  <a:srgbClr val="FFFF00"/>
                </a:solidFill>
              </a:rPr>
              <a:t> </a:t>
            </a:r>
            <a:r>
              <a:rPr lang="fr-FR" sz="4000" b="1" dirty="0" smtClean="0">
                <a:solidFill>
                  <a:srgbClr val="FFFF00"/>
                </a:solidFill>
              </a:rPr>
              <a:t>(4)</a:t>
            </a:r>
            <a:endParaRPr lang="fr-FR" sz="40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72854"/>
              </p:ext>
            </p:extLst>
          </p:nvPr>
        </p:nvGraphicFramePr>
        <p:xfrm>
          <a:off x="395288" y="1988840"/>
          <a:ext cx="8229600" cy="454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01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Sex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ratio H/F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1/46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Age at OLGB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years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)*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46.9±10.7*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Weight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at OLGB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(kg)*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105±15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BMI </a:t>
                      </a: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(kg/m²)*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40.8±5.1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6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OLGB after Gastric Banding failure </a:t>
                      </a: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 (%)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Insufficiant EWL n(%)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Esophageal dilatation n(%)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Reflux n(%)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(62)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(86)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(6.9)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(6.9)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Delay AGB- OLGB </a:t>
                      </a: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(months)*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72.8±28.9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9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Obesity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related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diseases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Arterial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hypertension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Dyslipidemia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Type 2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diabetes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SAS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Depression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Nicotism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n(%)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(19)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(10)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(4.2)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(13)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(15)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(0.02)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106"/>
          <p:cNvSpPr txBox="1">
            <a:spLocks noChangeArrowheads="1"/>
          </p:cNvSpPr>
          <p:nvPr/>
        </p:nvSpPr>
        <p:spPr bwMode="auto">
          <a:xfrm>
            <a:off x="2267744" y="1156682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err="1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Pre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-</a:t>
            </a:r>
            <a:r>
              <a:rPr lang="fr-FR" sz="20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OLGB Baseline </a:t>
            </a:r>
            <a:r>
              <a:rPr lang="fr-FR" sz="2000" b="1" dirty="0" err="1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characteristics</a:t>
            </a:r>
            <a:r>
              <a:rPr lang="fr-FR" sz="20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 (n=47)</a:t>
            </a:r>
            <a:endParaRPr lang="fr-FR" sz="20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87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68" y="466232"/>
            <a:ext cx="746638" cy="124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5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1148</Words>
  <Application>Microsoft Office PowerPoint</Application>
  <PresentationFormat>Affichage à l'écran (4:3)</PresentationFormat>
  <Paragraphs>223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Wingdings</vt:lpstr>
      <vt:lpstr>Thème Office</vt:lpstr>
      <vt:lpstr>Conversion of Omega Loop Gastric Bypass to Roux-en-Y for management of refractory bile reflux: results in 47 patients</vt:lpstr>
      <vt:lpstr>  Introduction (1): Why OLGB</vt:lpstr>
      <vt:lpstr>  Introduction (2): OLGB Controversies</vt:lpstr>
      <vt:lpstr>  Methods (1)</vt:lpstr>
      <vt:lpstr>Présentation PowerPoint</vt:lpstr>
      <vt:lpstr>Results (1)</vt:lpstr>
      <vt:lpstr>Results (2)</vt:lpstr>
      <vt:lpstr>Results (3)</vt:lpstr>
      <vt:lpstr>Results (4)</vt:lpstr>
      <vt:lpstr>long term complications after primary OLGB Vs revisional OLGB Impact of LAGB:</vt:lpstr>
      <vt:lpstr>Discussion</vt:lpstr>
      <vt:lpstr>Discussion (1) OLGB after LSG for weight loss failure?</vt:lpstr>
      <vt:lpstr>Discussion (2) Intractable Biliary reflux after LAGB: WHY? </vt:lpstr>
      <vt:lpstr>Présentation PowerPoint</vt:lpstr>
      <vt:lpstr>Présentation PowerPoint</vt:lpstr>
      <vt:lpstr>Conversion of Omega Loop Gastric Bypass to Roux-en-Y for management of refractory bile reflux: results in 47 patients</vt:lpstr>
      <vt:lpstr>Présentation PowerPoint</vt:lpstr>
    </vt:vector>
  </TitlesOfParts>
  <Company>GHPS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of Failed Gastric Banding to Omega Loop Gastric Bypass</dc:title>
  <dc:creator>Laurent GENSER</dc:creator>
  <cp:lastModifiedBy>Jean CADY</cp:lastModifiedBy>
  <cp:revision>681</cp:revision>
  <dcterms:created xsi:type="dcterms:W3CDTF">2013-05-16T08:13:23Z</dcterms:created>
  <dcterms:modified xsi:type="dcterms:W3CDTF">2014-08-19T10:07:35Z</dcterms:modified>
</cp:coreProperties>
</file>