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4" r:id="rId3"/>
    <p:sldId id="301" r:id="rId4"/>
    <p:sldId id="300" r:id="rId5"/>
    <p:sldId id="259" r:id="rId6"/>
    <p:sldId id="314" r:id="rId7"/>
    <p:sldId id="304" r:id="rId8"/>
    <p:sldId id="320" r:id="rId9"/>
    <p:sldId id="321" r:id="rId10"/>
    <p:sldId id="316" r:id="rId11"/>
    <p:sldId id="327" r:id="rId12"/>
    <p:sldId id="331" r:id="rId13"/>
    <p:sldId id="328" r:id="rId14"/>
    <p:sldId id="330" r:id="rId15"/>
    <p:sldId id="325" r:id="rId16"/>
    <p:sldId id="317" r:id="rId17"/>
    <p:sldId id="318" r:id="rId18"/>
    <p:sldId id="319" r:id="rId19"/>
    <p:sldId id="322" r:id="rId20"/>
    <p:sldId id="324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66FF"/>
    <a:srgbClr val="FF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1" autoAdjust="0"/>
    <p:restoredTop sz="81495" autoAdjust="0"/>
  </p:normalViewPr>
  <p:slideViewPr>
    <p:cSldViewPr>
      <p:cViewPr varScale="1">
        <p:scale>
          <a:sx n="75" d="100"/>
          <a:sy n="75" d="100"/>
        </p:scale>
        <p:origin x="20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9C2E16-19F7-4B34-9D79-9AC2264DF3B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217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DFB15B-E7FA-4BD2-B1D0-5085B96AEE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6513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B80A5-84EE-4048-861B-9EF1092AF578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Thank you ….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 today I will show you the results of a retrospective study concerning 879 patients who underwent 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6497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11BE7-FC2B-4DB1-9271-34E94346E48D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Concerning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long complications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requiring ROLGB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comparaison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primary OLGB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overall rate of long term complication was significantly higher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OLGB group because of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higher rate of intractable bile reflux after ROLGB 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surgical management of intractable bile reflux is RY conversion.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is 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second surgical step of RYGB described by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Lonroth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the results of RY conversion after MGB for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intractabile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bile reflux will be presented in the next speech by my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collegue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soprani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rate of Malnutrition requiring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one of our two reverse procedure was the same between groups. 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007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4990B-B26F-480E-AC74-194133923110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Why…is associated with?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explanation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Furthermore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know that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some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retrictive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bariatric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procedures are potentially associated with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physiologic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anatomic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Oesophagogastric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junction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disruption and high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oesocardial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pressure which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can be responsible  for intractable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bile reflux occurrence after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OLGB.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After sleeve gastrectomy with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Gastroesophageal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refux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disease, we observed that conversion to OLGB was not a good indication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that is why we prefer RYGB in case of GERD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 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guess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metry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manometry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if yes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RY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altLang="fr-FR" dirty="0" smtClean="0"/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4085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691A0-091F-41C4-B5D9-006784E9994E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Low morbidity: </a:t>
            </a:r>
            <a:r>
              <a:rPr lang="fr-FR" altLang="fr-FR" b="1" kern="0" dirty="0" smtClean="0">
                <a:solidFill>
                  <a:srgbClr val="FFC000"/>
                </a:solidFill>
              </a:rPr>
              <a:t>not </a:t>
            </a:r>
            <a:r>
              <a:rPr lang="fr-FR" altLang="fr-FR" b="1" kern="0" dirty="0" err="1" smtClean="0">
                <a:solidFill>
                  <a:srgbClr val="FFC000"/>
                </a:solidFill>
              </a:rPr>
              <a:t>higher</a:t>
            </a:r>
            <a:r>
              <a:rPr lang="fr-FR" altLang="fr-FR" b="1" kern="0" dirty="0" smtClean="0">
                <a:solidFill>
                  <a:srgbClr val="FFC000"/>
                </a:solidFill>
              </a:rPr>
              <a:t> </a:t>
            </a:r>
            <a:r>
              <a:rPr lang="fr-FR" altLang="fr-FR" b="1" kern="0" dirty="0" err="1" smtClean="0">
                <a:solidFill>
                  <a:srgbClr val="FFC000"/>
                </a:solidFill>
              </a:rPr>
              <a:t>than</a:t>
            </a:r>
            <a:r>
              <a:rPr lang="fr-FR" altLang="fr-FR" b="1" kern="0" dirty="0" smtClean="0">
                <a:solidFill>
                  <a:srgbClr val="FFC000"/>
                </a:solidFill>
              </a:rPr>
              <a:t> </a:t>
            </a:r>
            <a:r>
              <a:rPr lang="fr-FR" altLang="fr-FR" b="1" kern="0" dirty="0" err="1" smtClean="0">
                <a:solidFill>
                  <a:srgbClr val="FFC000"/>
                </a:solidFill>
              </a:rPr>
              <a:t>primary</a:t>
            </a:r>
            <a:r>
              <a:rPr lang="fr-FR" altLang="fr-FR" b="1" kern="0" dirty="0" smtClean="0">
                <a:solidFill>
                  <a:srgbClr val="FFC000"/>
                </a:solidFill>
              </a:rPr>
              <a:t> OLGB and RYGB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Rate of intractable bile reflux after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OLGB is low (3.3%)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15267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B80A5-84EE-4048-861B-9EF1092AF578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Thank you ….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 today I will show you the results of a retrospective study concerning 879 patients who underwent 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35153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1B35E-5623-4639-A499-332B9FD9571A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b="0" dirty="0" err="1" smtClean="0"/>
              <a:t>Looking</a:t>
            </a:r>
            <a:r>
              <a:rPr lang="fr-FR" altLang="fr-FR" b="0" dirty="0" smtClean="0"/>
              <a:t> </a:t>
            </a:r>
            <a:r>
              <a:rPr lang="fr-FR" altLang="fr-FR" b="0" dirty="0" err="1" smtClean="0"/>
              <a:t>at</a:t>
            </a:r>
            <a:r>
              <a:rPr lang="fr-FR" altLang="fr-FR" b="0" dirty="0" smtClean="0"/>
              <a:t> the </a:t>
            </a:r>
            <a:r>
              <a:rPr lang="fr-FR" altLang="fr-FR" b="0" dirty="0" err="1" smtClean="0"/>
              <a:t>leaks</a:t>
            </a:r>
            <a:r>
              <a:rPr lang="fr-FR" altLang="fr-FR" b="0" baseline="0" dirty="0" smtClean="0"/>
              <a:t> </a:t>
            </a:r>
            <a:r>
              <a:rPr lang="fr-FR" altLang="fr-FR" b="0" baseline="0" dirty="0" err="1" smtClean="0"/>
              <a:t>sub</a:t>
            </a:r>
            <a:r>
              <a:rPr lang="fr-FR" altLang="fr-FR" b="0" baseline="0" dirty="0" smtClean="0"/>
              <a:t> group</a:t>
            </a:r>
            <a:endParaRPr lang="fr-FR" altLang="fr-FR" sz="1200" b="0" baseline="0" dirty="0" smtClean="0"/>
          </a:p>
          <a:p>
            <a:r>
              <a:rPr lang="fr-FR" altLang="fr-FR" sz="1200" b="0" baseline="0" dirty="0" err="1" smtClean="0"/>
              <a:t>We</a:t>
            </a:r>
            <a:r>
              <a:rPr lang="fr-FR" altLang="fr-FR" sz="1200" b="0" baseline="0" dirty="0" smtClean="0"/>
              <a:t> </a:t>
            </a:r>
            <a:r>
              <a:rPr lang="fr-FR" altLang="fr-FR" sz="1200" b="0" baseline="0" dirty="0" err="1" smtClean="0"/>
              <a:t>saw</a:t>
            </a:r>
            <a:r>
              <a:rPr lang="fr-FR" altLang="fr-FR" sz="1200" b="0" baseline="0" dirty="0" smtClean="0"/>
              <a:t> </a:t>
            </a:r>
            <a:r>
              <a:rPr lang="fr-FR" altLang="fr-FR" sz="1200" b="0" baseline="0" dirty="0" err="1" smtClean="0"/>
              <a:t>that</a:t>
            </a:r>
            <a:r>
              <a:rPr lang="fr-FR" altLang="fr-FR" sz="1200" b="0" baseline="0" dirty="0" smtClean="0"/>
              <a:t> 16 patients </a:t>
            </a:r>
            <a:r>
              <a:rPr lang="fr-FR" altLang="fr-FR" sz="1200" b="0" baseline="0" dirty="0" err="1" smtClean="0"/>
              <a:t>had</a:t>
            </a:r>
            <a:r>
              <a:rPr lang="fr-FR" altLang="fr-FR" sz="1200" b="0" baseline="0" dirty="0" smtClean="0"/>
              <a:t> </a:t>
            </a:r>
            <a:r>
              <a:rPr lang="fr-FR" altLang="fr-FR" sz="1200" b="0" baseline="0" dirty="0" err="1" smtClean="0"/>
              <a:t>leaks</a:t>
            </a:r>
            <a:r>
              <a:rPr lang="fr-FR" altLang="fr-FR" sz="1200" b="0" baseline="0" dirty="0" smtClean="0"/>
              <a:t>, </a:t>
            </a:r>
            <a:r>
              <a:rPr lang="fr-FR" altLang="fr-FR" sz="1200" b="0" baseline="0" dirty="0" err="1" smtClean="0"/>
              <a:t>after</a:t>
            </a:r>
            <a:r>
              <a:rPr lang="fr-FR" altLang="fr-FR" sz="1200" b="0" baseline="0" dirty="0" smtClean="0"/>
              <a:t> ROLGB for </a:t>
            </a:r>
            <a:r>
              <a:rPr lang="fr-FR" altLang="fr-FR" sz="1200" b="0" baseline="0" dirty="0" err="1" smtClean="0"/>
              <a:t>failed</a:t>
            </a:r>
            <a:r>
              <a:rPr lang="fr-FR" altLang="fr-FR" sz="1200" b="0" baseline="0" dirty="0" smtClean="0"/>
              <a:t> GB , </a:t>
            </a:r>
            <a:r>
              <a:rPr lang="fr-FR" altLang="fr-FR" sz="1200" b="0" baseline="0" dirty="0" err="1" smtClean="0"/>
              <a:t>with</a:t>
            </a:r>
            <a:r>
              <a:rPr lang="fr-FR" altLang="fr-FR" sz="1200" b="0" baseline="0" dirty="0" smtClean="0"/>
              <a:t> the </a:t>
            </a:r>
            <a:r>
              <a:rPr lang="fr-FR" altLang="fr-FR" sz="1200" b="0" baseline="0" dirty="0" err="1" smtClean="0"/>
              <a:t>following</a:t>
            </a:r>
            <a:r>
              <a:rPr lang="fr-FR" altLang="fr-FR" sz="1200" b="0" baseline="0" dirty="0" smtClean="0"/>
              <a:t> </a:t>
            </a:r>
            <a:r>
              <a:rPr lang="fr-FR" altLang="fr-FR" sz="1200" b="0" baseline="0" dirty="0" err="1" smtClean="0"/>
              <a:t>charcteristics</a:t>
            </a:r>
            <a:endParaRPr lang="fr-FR" altLang="fr-FR" sz="1200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b="0" baseline="0" dirty="0" err="1" smtClean="0"/>
              <a:t>Mean</a:t>
            </a:r>
            <a:r>
              <a:rPr lang="fr-FR" altLang="fr-FR" b="0" baseline="0" dirty="0" smtClean="0"/>
              <a:t> time </a:t>
            </a:r>
            <a:r>
              <a:rPr lang="fr-FR" altLang="fr-FR" b="0" baseline="0" dirty="0" err="1" smtClean="0"/>
              <a:t>was</a:t>
            </a:r>
            <a:endParaRPr lang="fr-FR" altLang="fr-FR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b="0" baseline="0" dirty="0" smtClean="0"/>
              <a:t>More </a:t>
            </a:r>
            <a:r>
              <a:rPr lang="fr-FR" altLang="fr-FR" b="0" baseline="0" dirty="0" err="1" smtClean="0"/>
              <a:t>than</a:t>
            </a:r>
            <a:r>
              <a:rPr lang="fr-FR" altLang="fr-FR" b="0" baseline="0" dirty="0" smtClean="0"/>
              <a:t> </a:t>
            </a:r>
            <a:r>
              <a:rPr lang="fr-FR" altLang="fr-FR" b="0" baseline="0" dirty="0" err="1" smtClean="0"/>
              <a:t>half</a:t>
            </a:r>
            <a:r>
              <a:rPr lang="fr-FR" altLang="fr-FR" b="0" baseline="0" dirty="0" smtClean="0"/>
              <a:t> of </a:t>
            </a:r>
            <a:r>
              <a:rPr lang="fr-FR" altLang="fr-FR" b="0" baseline="0" dirty="0" err="1" smtClean="0"/>
              <a:t>these</a:t>
            </a:r>
            <a:r>
              <a:rPr lang="fr-FR" altLang="fr-FR" b="0" baseline="0" dirty="0" smtClean="0"/>
              <a:t> patients </a:t>
            </a:r>
            <a:r>
              <a:rPr lang="fr-FR" altLang="fr-FR" b="0" baseline="0" dirty="0" err="1" smtClean="0"/>
              <a:t>had</a:t>
            </a:r>
            <a:r>
              <a:rPr lang="fr-FR" altLang="fr-FR" b="0" baseline="0" dirty="0" smtClean="0"/>
              <a:t> intra abdominal </a:t>
            </a:r>
            <a:r>
              <a:rPr lang="fr-FR" altLang="fr-FR" b="0" baseline="0" dirty="0" err="1" smtClean="0"/>
              <a:t>abcess</a:t>
            </a:r>
            <a:r>
              <a:rPr lang="fr-FR" altLang="fr-FR" b="0" baseline="0" dirty="0" smtClean="0"/>
              <a:t> </a:t>
            </a:r>
            <a:r>
              <a:rPr lang="fr-FR" altLang="fr-FR" b="0" baseline="0" dirty="0" err="1" smtClean="0"/>
              <a:t>without</a:t>
            </a:r>
            <a:r>
              <a:rPr lang="fr-FR" altLang="fr-FR" b="0" baseline="0" dirty="0" smtClean="0"/>
              <a:t> </a:t>
            </a:r>
            <a:r>
              <a:rPr lang="fr-FR" altLang="fr-FR" b="0" baseline="0" dirty="0" err="1" smtClean="0"/>
              <a:t>fistula</a:t>
            </a:r>
            <a:r>
              <a:rPr lang="fr-FR" altLang="fr-FR" b="0" baseline="0" dirty="0" smtClean="0"/>
              <a:t> </a:t>
            </a:r>
            <a:r>
              <a:rPr lang="fr-FR" altLang="fr-FR" b="0" baseline="0" dirty="0" err="1" smtClean="0"/>
              <a:t>according</a:t>
            </a:r>
            <a:r>
              <a:rPr lang="fr-FR" altLang="fr-FR" b="0" baseline="0" dirty="0" smtClean="0"/>
              <a:t> to </a:t>
            </a:r>
            <a:r>
              <a:rPr lang="fr-FR" altLang="fr-FR" b="0" baseline="0" dirty="0" err="1" smtClean="0"/>
              <a:t>peroperative</a:t>
            </a:r>
            <a:r>
              <a:rPr lang="fr-FR" altLang="fr-FR" b="0" baseline="0" dirty="0" smtClean="0"/>
              <a:t> </a:t>
            </a:r>
            <a:r>
              <a:rPr lang="fr-FR" altLang="fr-FR" b="0" baseline="0" dirty="0" err="1" smtClean="0"/>
              <a:t>negative</a:t>
            </a:r>
            <a:r>
              <a:rPr lang="fr-FR" altLang="fr-FR" b="0" baseline="0" dirty="0" smtClean="0"/>
              <a:t> </a:t>
            </a:r>
            <a:r>
              <a:rPr lang="fr-FR" altLang="fr-FR" b="0" baseline="0" dirty="0" err="1" smtClean="0"/>
              <a:t>blue</a:t>
            </a:r>
            <a:r>
              <a:rPr lang="fr-FR" altLang="fr-FR" b="0" baseline="0" dirty="0" smtClean="0"/>
              <a:t> test.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b="0" baseline="0" dirty="0" smtClean="0"/>
              <a:t>All of </a:t>
            </a:r>
            <a:r>
              <a:rPr lang="fr-FR" altLang="fr-FR" b="0" baseline="0" dirty="0" err="1" smtClean="0"/>
              <a:t>these</a:t>
            </a:r>
            <a:r>
              <a:rPr lang="fr-FR" altLang="fr-FR" b="0" baseline="0" dirty="0" smtClean="0"/>
              <a:t> patients </a:t>
            </a:r>
            <a:r>
              <a:rPr lang="fr-FR" altLang="fr-FR" b="0" baseline="0" dirty="0" err="1" smtClean="0"/>
              <a:t>had</a:t>
            </a:r>
            <a:r>
              <a:rPr lang="fr-FR" altLang="fr-FR" b="0" baseline="0" dirty="0" smtClean="0"/>
              <a:t> </a:t>
            </a:r>
            <a:r>
              <a:rPr lang="fr-FR" altLang="fr-FR" b="0" baseline="0" dirty="0" err="1" smtClean="0"/>
              <a:t>successful</a:t>
            </a:r>
            <a:r>
              <a:rPr lang="fr-FR" altLang="fr-FR" b="0" baseline="0" dirty="0" smtClean="0"/>
              <a:t> conservative management </a:t>
            </a:r>
            <a:r>
              <a:rPr lang="fr-FR" altLang="fr-FR" b="0" baseline="0" dirty="0" err="1" smtClean="0"/>
              <a:t>whether</a:t>
            </a:r>
            <a:r>
              <a:rPr lang="fr-FR" altLang="fr-FR" b="0" baseline="0" dirty="0" smtClean="0"/>
              <a:t> </a:t>
            </a:r>
            <a:r>
              <a:rPr lang="fr-FR" altLang="fr-FR" b="0" baseline="0" dirty="0" err="1" smtClean="0"/>
              <a:t>radiological</a:t>
            </a:r>
            <a:r>
              <a:rPr lang="fr-FR" altLang="fr-FR" b="0" baseline="0" dirty="0" smtClean="0"/>
              <a:t>/ </a:t>
            </a:r>
            <a:r>
              <a:rPr lang="fr-FR" altLang="fr-FR" b="0" baseline="0" dirty="0" err="1" smtClean="0"/>
              <a:t>medical</a:t>
            </a:r>
            <a:r>
              <a:rPr lang="fr-FR" altLang="fr-FR" b="0" baseline="0" dirty="0" smtClean="0"/>
              <a:t> or </a:t>
            </a:r>
            <a:r>
              <a:rPr lang="fr-FR" altLang="fr-FR" b="0" baseline="0" dirty="0" err="1" smtClean="0"/>
              <a:t>surgical</a:t>
            </a:r>
            <a:endParaRPr lang="fr-FR" altLang="fr-FR" b="0" dirty="0"/>
          </a:p>
        </p:txBody>
      </p:sp>
    </p:spTree>
    <p:extLst>
      <p:ext uri="{BB962C8B-B14F-4D97-AF65-F5344CB8AC3E}">
        <p14:creationId xmlns:p14="http://schemas.microsoft.com/office/powerpoint/2010/main" val="1651664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7DF6D-BDAD-45B0-8AF8-2507272B8A99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97063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7DF6D-BDAD-45B0-8AF8-2507272B8A99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Incidence of intractable bile reflux after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OLGB is significantly higher than after primary OLGB. Malnutrition was explained by delayed diagnosis of sever bile reflux and reversal procedure was sometimes necessary.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67431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F4459-54EE-4640-9BCB-02EB30F1C250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5059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835E2-6CBF-424F-9101-057E50FBB38F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985AE0C-3ECF-407F-89D2-D3966F6A18BB}" type="slidenum">
              <a:rPr lang="fr-FR" altLang="fr-FR" sz="1200"/>
              <a:pPr algn="r"/>
              <a:t>19</a:t>
            </a:fld>
            <a:endParaRPr lang="fr-FR" altLang="fr-FR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since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2005  35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RY conversion for intractable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biliary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have been performed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have reported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: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 mortality and open conversion. And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100% resolution of  with no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malabsorption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main outcome reported after RY conversion 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marginal ulcer occurrence.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08540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97738-7194-4F8A-8BE4-967796214045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rgbClr val="FF0000"/>
                </a:solidFill>
                <a:effectLst/>
                <a:latin typeface="Arial" charset="0"/>
                <a:ea typeface="+mn-ea"/>
                <a:cs typeface="+mn-cs"/>
              </a:rPr>
              <a:t>Which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procedure after restrictive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procedure failure ? RY or OLGB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reviewed main studies about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surgery for failed restrictive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surgery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After RYGB or OLGB, reoperation rate seems to be similar.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However, incidence of leak, anastomotic stenosis and bowel obstruction seems to be higher after RY.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higher incidence of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intractable bile reflux requiring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procedure after OLGB whatever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study (3.3-5)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 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seems that we have the same rates of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reintervention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than RY,  but for different kind of complications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609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4990B-B26F-480E-AC74-194133923110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dirty="0" smtClean="0"/>
              <a:t>First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dirty="0" err="1" smtClean="0"/>
              <a:t>We</a:t>
            </a:r>
            <a:r>
              <a:rPr lang="fr-FR" altLang="fr-FR" baseline="0" dirty="0" smtClean="0"/>
              <a:t> know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baseline="0" dirty="0" err="1" smtClean="0"/>
              <a:t>Such</a:t>
            </a:r>
            <a:r>
              <a:rPr lang="fr-FR" altLang="fr-FR" baseline="0" dirty="0" smtClean="0"/>
              <a:t> as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6257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4990B-B26F-480E-AC74-194133923110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altLang="fr-FR" dirty="0" smtClean="0"/>
              <a:t>In GSH </a:t>
            </a:r>
            <a:r>
              <a:rPr lang="fr-FR" altLang="fr-FR" dirty="0" err="1" smtClean="0"/>
              <a:t>bariatric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surgery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performed</a:t>
            </a:r>
            <a:r>
              <a:rPr lang="fr-FR" altLang="fr-FR" dirty="0" smtClean="0"/>
              <a:t> for </a:t>
            </a:r>
            <a:r>
              <a:rPr lang="fr-FR" altLang="fr-FR" baseline="0" dirty="0" smtClean="0"/>
              <a:t>more </a:t>
            </a:r>
            <a:r>
              <a:rPr lang="fr-FR" altLang="fr-FR" baseline="0" dirty="0" err="1" smtClean="0"/>
              <a:t>than</a:t>
            </a:r>
            <a:r>
              <a:rPr lang="fr-FR" altLang="fr-FR" baseline="0" dirty="0" smtClean="0"/>
              <a:t> </a:t>
            </a:r>
            <a:r>
              <a:rPr lang="fr-FR" altLang="fr-FR" dirty="0" smtClean="0"/>
              <a:t>15 </a:t>
            </a:r>
            <a:r>
              <a:rPr lang="fr-FR" altLang="fr-FR" dirty="0" err="1" smtClean="0"/>
              <a:t>years</a:t>
            </a:r>
            <a:r>
              <a:rPr lang="fr-FR" alt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altLang="fr-FR" baseline="0" dirty="0" err="1" smtClean="0"/>
              <a:t>Like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many</a:t>
            </a:r>
            <a:r>
              <a:rPr lang="fr-FR" altLang="fr-FR" baseline="0" dirty="0" smtClean="0"/>
              <a:t> french and </a:t>
            </a:r>
            <a:r>
              <a:rPr lang="fr-FR" altLang="fr-FR" baseline="0" dirty="0" err="1" smtClean="0"/>
              <a:t>internationnal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centers</a:t>
            </a:r>
            <a:r>
              <a:rPr lang="fr-FR" altLang="fr-FR" baseline="0" dirty="0" smtClean="0"/>
              <a:t> surgeons  are </a:t>
            </a:r>
            <a:r>
              <a:rPr lang="fr-FR" altLang="fr-FR" baseline="0" dirty="0" err="1" smtClean="0"/>
              <a:t>used</a:t>
            </a:r>
            <a:r>
              <a:rPr lang="fr-FR" altLang="fr-FR" baseline="0" dirty="0" smtClean="0"/>
              <a:t> to place and </a:t>
            </a:r>
            <a:r>
              <a:rPr lang="fr-FR" altLang="fr-FR" baseline="0" dirty="0" err="1" smtClean="0"/>
              <a:t>then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remove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many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gastric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bandings</a:t>
            </a:r>
            <a:r>
              <a:rPr lang="fr-FR" altLang="fr-FR" baseline="0" dirty="0" smtClean="0"/>
              <a:t>. </a:t>
            </a:r>
            <a:r>
              <a:rPr lang="fr-FR" altLang="fr-FR" baseline="0" dirty="0" err="1" smtClean="0"/>
              <a:t>Because</a:t>
            </a:r>
            <a:r>
              <a:rPr lang="fr-FR" altLang="fr-FR" baseline="0" dirty="0" smtClean="0"/>
              <a:t> of GB </a:t>
            </a:r>
            <a:r>
              <a:rPr lang="fr-FR" altLang="fr-FR" baseline="0" dirty="0" err="1" smtClean="0"/>
              <a:t>failure</a:t>
            </a:r>
            <a:r>
              <a:rPr lang="fr-FR" altLang="fr-FR" baseline="0" dirty="0" smtClean="0"/>
              <a:t> the surgeons </a:t>
            </a:r>
            <a:r>
              <a:rPr lang="fr-FR" altLang="fr-FR" baseline="0" dirty="0" err="1" smtClean="0"/>
              <a:t>decided</a:t>
            </a:r>
            <a:r>
              <a:rPr lang="fr-FR" altLang="fr-FR" baseline="0" dirty="0" smtClean="0"/>
              <a:t> to switch to OLGB </a:t>
            </a:r>
            <a:r>
              <a:rPr lang="fr-FR" altLang="fr-FR" baseline="0" dirty="0" err="1" smtClean="0"/>
              <a:t>which</a:t>
            </a:r>
            <a:r>
              <a:rPr lang="fr-FR" altLang="fr-FR" baseline="0" dirty="0" smtClean="0"/>
              <a:t> has </a:t>
            </a:r>
            <a:r>
              <a:rPr lang="fr-FR" altLang="fr-FR" baseline="0" dirty="0" err="1" smtClean="0"/>
              <a:t>become</a:t>
            </a:r>
            <a:r>
              <a:rPr lang="fr-FR" altLang="fr-FR" baseline="0" dirty="0" smtClean="0"/>
              <a:t> the gold standard </a:t>
            </a:r>
            <a:r>
              <a:rPr lang="fr-FR" altLang="fr-FR" baseline="0" dirty="0" err="1" smtClean="0"/>
              <a:t>procedure</a:t>
            </a:r>
            <a:r>
              <a:rPr lang="fr-FR" altLang="fr-FR" baseline="0" dirty="0" smtClean="0"/>
              <a:t> in the </a:t>
            </a:r>
            <a:r>
              <a:rPr lang="fr-FR" altLang="fr-FR" baseline="0" dirty="0" err="1" smtClean="0"/>
              <a:t>department</a:t>
            </a:r>
            <a:endParaRPr lang="fr-FR" alt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9017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4990B-B26F-480E-AC74-194133923110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altLang="fr-FR" dirty="0" smtClean="0"/>
              <a:t> So </a:t>
            </a:r>
            <a:r>
              <a:rPr lang="fr-FR" altLang="fr-FR" dirty="0" err="1" smtClean="0"/>
              <a:t>from</a:t>
            </a:r>
            <a:endParaRPr lang="fr-FR" altLang="fr-FR" dirty="0" smtClean="0"/>
          </a:p>
          <a:p>
            <a:pPr>
              <a:buFont typeface="Arial" pitchFamily="34" charset="0"/>
              <a:buChar char="•"/>
            </a:pP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among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them</a:t>
            </a:r>
            <a:r>
              <a:rPr lang="fr-FR" altLang="fr-FR" baseline="0" dirty="0" smtClean="0"/>
              <a:t> 879  </a:t>
            </a:r>
            <a:r>
              <a:rPr lang="fr-FR" altLang="fr-FR" baseline="0" dirty="0" err="1" smtClean="0"/>
              <a:t>were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revisional</a:t>
            </a:r>
            <a:r>
              <a:rPr lang="fr-FR" altLang="fr-FR" baseline="0" dirty="0" smtClean="0"/>
              <a:t> OLGB </a:t>
            </a:r>
            <a:r>
              <a:rPr lang="fr-FR" altLang="fr-FR" baseline="0" dirty="0" err="1" smtClean="0"/>
              <a:t>after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failed</a:t>
            </a:r>
            <a:r>
              <a:rPr lang="fr-FR" altLang="fr-FR" baseline="0" dirty="0" smtClean="0"/>
              <a:t> GB </a:t>
            </a:r>
            <a:r>
              <a:rPr lang="fr-FR" altLang="fr-FR" baseline="0" dirty="0" err="1" smtClean="0"/>
              <a:t>either</a:t>
            </a:r>
            <a:r>
              <a:rPr lang="fr-FR" altLang="fr-FR" baseline="0" dirty="0" smtClean="0"/>
              <a:t> in one or </a:t>
            </a:r>
            <a:r>
              <a:rPr lang="fr-FR" altLang="fr-FR" baseline="0" dirty="0" err="1" smtClean="0"/>
              <a:t>two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step</a:t>
            </a:r>
            <a:r>
              <a:rPr lang="fr-FR" altLang="fr-FR" baseline="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fr-FR" altLang="fr-FR" baseline="0" dirty="0" err="1" smtClean="0"/>
              <a:t>We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retrieved</a:t>
            </a:r>
            <a:r>
              <a:rPr lang="fr-FR" altLang="fr-FR" baseline="0" dirty="0" smtClean="0"/>
              <a:t> all the data and </a:t>
            </a:r>
            <a:r>
              <a:rPr lang="fr-FR" altLang="fr-FR" baseline="0" dirty="0" err="1" smtClean="0"/>
              <a:t>focused</a:t>
            </a:r>
            <a:r>
              <a:rPr lang="fr-FR" altLang="fr-FR" baseline="0" dirty="0" smtClean="0"/>
              <a:t> on</a:t>
            </a:r>
          </a:p>
        </p:txBody>
      </p:sp>
    </p:spTree>
    <p:extLst>
      <p:ext uri="{BB962C8B-B14F-4D97-AF65-F5344CB8AC3E}">
        <p14:creationId xmlns:p14="http://schemas.microsoft.com/office/powerpoint/2010/main" val="221181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C0285-44DE-4072-92A9-F835823BDC74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Among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879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OLGB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failed gastric banding which represent more than one third of our OLGB cohort!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700 underwent one step , and 179 2 step procedure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700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97738-7194-4F8A-8BE4-967796214045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reasons for revision were mainly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band related and are comparable to other series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Proloapse</a:t>
            </a:r>
            <a:r>
              <a:rPr lang="fr-FR" alt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</a:t>
            </a:r>
            <a:r>
              <a:rPr lang="fr-FR" altLang="fr-F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slippage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1039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6D8E6-19BA-49FE-ABD7-6C66E77ABC67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2344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11BE7-FC2B-4DB1-9271-34E94346E48D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wanted to know if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ROLGB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associated with more short term complications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comparaison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primary OLGB?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The answer is no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 you can see we observed no difference in term of leaks/ intra abdominal bleeding or mechanical complications.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Rates were similar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rgbClr val="FF0000"/>
                </a:solidFill>
                <a:effectLst/>
                <a:latin typeface="Arial" charset="0"/>
                <a:ea typeface="+mn-ea"/>
                <a:cs typeface="+mn-cs"/>
              </a:rPr>
              <a:t>ROLGB after failed GB does not impact on the occurrence of postoperative complication</a:t>
            </a:r>
            <a:endParaRPr lang="en-GB" sz="1200" kern="1200" dirty="0" smtClean="0">
              <a:solidFill>
                <a:srgbClr val="FF0000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3008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531AC-82D0-4017-BDF6-2277F15833B0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sequence one or two step in the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revisional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procedure impact on the occurrence of complication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NO!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 you can see there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no difference with the rest of our cohort, whatever paired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comparaison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ROLGB after band removal either in one or two step is not associated with higher incidence of post operative complication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 do it in one step if it is possible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2045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32035-3A9C-4A73-B490-5ADB70591C2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79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04A59-BD55-40DF-9AF6-88952270FF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4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42CDD-B153-495C-8023-042C9CB7FF3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4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64B920-9060-475B-A313-4341130E3D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6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033DE6-14FD-4C63-B3ED-4A5DE74E429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016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EA90-F968-49C5-8F8F-AD11A916341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3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3C243-07D4-4454-9C28-4A7402DFE5A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45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31C03-9D18-4A27-822B-030D1A1E1C6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6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5EB9-42BE-48F6-A5C0-3A9B862482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99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06E88-D175-4066-A11E-83C14C18608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00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641EB-9056-444F-9D37-4B169B3E196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16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07E7E-EBDD-4FAE-B8C0-A5F0F3FBFA1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29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A2821-6D39-4709-A709-3B12B75806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43C243-07D4-4454-9C28-4A7402DFE5A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439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fr/imgres?imgurl=http://chirurgie-obesite-arles-marseille.fr/s/cc_images/cache_2420851962.jpg?t=1296811383&amp;imgrefurl=http://chirurgie-obesite-arles-marseille.fr/interventions/gastroplastie-verticale-calibr%C3%A9e/&amp;usg=__u5nMjKNPVwCau5V3ffHpjJZolFY=&amp;h=301&amp;w=300&amp;sz=56&amp;hl=fr&amp;start=465&amp;zoom=1&amp;tbnid=3wBmU996e6YcjM:&amp;tbnh=116&amp;tbnw=116&amp;ei=bmJmUduDHu_I0AXhvIDoDQ&amp;prev=/search?q=sleeve+gastrectomie&amp;start=460&amp;hl=fr&amp;sa=N&amp;gbv=2&amp;tbm=isch&amp;itbs=1&amp;sa=X&amp;ved=0CDQQrQMwBDjMA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ph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44" y="3314155"/>
            <a:ext cx="1039676" cy="23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1717" y="4279970"/>
            <a:ext cx="8676457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L Genser (2), A Soprani(1,2), Tabbara M (2), J </a:t>
            </a:r>
            <a:r>
              <a:rPr lang="fr-FR" altLang="fr-FR" sz="2400" b="1" dirty="0" err="1" smtClean="0">
                <a:solidFill>
                  <a:schemeClr val="tx2"/>
                </a:solidFill>
                <a:latin typeface="+mn-lt"/>
              </a:rPr>
              <a:t>Cady</a:t>
            </a: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 (1)</a:t>
            </a:r>
            <a:endParaRPr lang="fr-FR" altLang="fr-FR" sz="2400" b="1" dirty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fr-FR" altLang="fr-F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9866" y="5545976"/>
            <a:ext cx="8746654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altLang="fr-FR" sz="1600" b="1" dirty="0">
                <a:solidFill>
                  <a:schemeClr val="tx2"/>
                </a:solidFill>
              </a:rPr>
              <a:t>1- Clinique Geoffroy Saint Hilaire (Paris), </a:t>
            </a:r>
            <a:endParaRPr lang="fr-FR" altLang="fr-FR" sz="1600" b="1" dirty="0" smtClean="0">
              <a:solidFill>
                <a:schemeClr val="tx2"/>
              </a:solidFill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altLang="fr-FR" sz="1600" b="1" dirty="0" smtClean="0">
                <a:solidFill>
                  <a:schemeClr val="tx2"/>
                </a:solidFill>
              </a:rPr>
              <a:t>2- </a:t>
            </a:r>
            <a:r>
              <a:rPr lang="fr-FR" altLang="fr-FR" sz="1600" b="1" dirty="0">
                <a:solidFill>
                  <a:schemeClr val="tx2"/>
                </a:solidFill>
              </a:rPr>
              <a:t>Service de Chirurgie Digestive et Hépato-</a:t>
            </a:r>
            <a:r>
              <a:rPr lang="fr-FR" altLang="fr-FR" sz="1600" b="1" dirty="0" err="1">
                <a:solidFill>
                  <a:schemeClr val="tx2"/>
                </a:solidFill>
              </a:rPr>
              <a:t>Bilio</a:t>
            </a:r>
            <a:r>
              <a:rPr lang="fr-FR" altLang="fr-FR" sz="1600" b="1" dirty="0">
                <a:solidFill>
                  <a:schemeClr val="tx2"/>
                </a:solidFill>
              </a:rPr>
              <a:t>-Pancréatique, Pitié Salpêtrière (Paris)</a:t>
            </a:r>
          </a:p>
          <a:p>
            <a:pPr>
              <a:spcBef>
                <a:spcPct val="50000"/>
              </a:spcBef>
            </a:pPr>
            <a:endParaRPr lang="fr-FR" altLang="fr-FR" b="1" dirty="0">
              <a:solidFill>
                <a:schemeClr val="tx2"/>
              </a:solidFill>
            </a:endParaRPr>
          </a:p>
        </p:txBody>
      </p:sp>
      <p:pic>
        <p:nvPicPr>
          <p:cNvPr id="9" name="Picture 840" descr="D:\boulot\GHPS\Logo_PSL_CFX_201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442" y="2063473"/>
            <a:ext cx="1068562" cy="1190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31"/>
          <a:stretch/>
        </p:blipFill>
        <p:spPr bwMode="auto">
          <a:xfrm>
            <a:off x="10423" y="3159"/>
            <a:ext cx="9135583" cy="196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0636" y="2077145"/>
            <a:ext cx="6408712" cy="1470025"/>
          </a:xfrm>
          <a:noFill/>
          <a:ln>
            <a:solidFill>
              <a:srgbClr val="FF9900"/>
            </a:solidFill>
          </a:ln>
        </p:spPr>
        <p:txBody>
          <a:bodyPr/>
          <a:lstStyle/>
          <a:p>
            <a:r>
              <a:rPr lang="fr-FR" altLang="fr-FR" sz="2800" b="1" dirty="0" err="1"/>
              <a:t>Revisional</a:t>
            </a:r>
            <a:r>
              <a:rPr lang="fr-FR" altLang="fr-FR" sz="2800" b="1" dirty="0"/>
              <a:t> Omega </a:t>
            </a:r>
            <a:r>
              <a:rPr lang="fr-FR" altLang="fr-FR" sz="2800" b="1" dirty="0" err="1"/>
              <a:t>Loop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Gastric</a:t>
            </a:r>
            <a:r>
              <a:rPr lang="fr-FR" altLang="fr-FR" sz="2800" b="1" dirty="0"/>
              <a:t> Bypass </a:t>
            </a:r>
            <a:r>
              <a:rPr lang="fr-FR" altLang="fr-FR" sz="2800" b="1" dirty="0" err="1"/>
              <a:t>after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Failed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Gastric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Banding</a:t>
            </a:r>
            <a:r>
              <a:rPr lang="fr-FR" altLang="fr-FR" sz="2800" b="1" dirty="0"/>
              <a:t>:</a:t>
            </a:r>
            <a:br>
              <a:rPr lang="fr-FR" altLang="fr-FR" sz="2800" b="1" dirty="0"/>
            </a:br>
            <a:r>
              <a:rPr lang="fr-FR" altLang="fr-FR" sz="2800" b="1" dirty="0"/>
              <a:t>A </a:t>
            </a:r>
            <a:r>
              <a:rPr lang="fr-FR" altLang="fr-FR" sz="2800" b="1" dirty="0" err="1"/>
              <a:t>Retrospective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Study</a:t>
            </a:r>
            <a:r>
              <a:rPr lang="fr-FR" altLang="fr-FR" sz="2800" b="1" dirty="0"/>
              <a:t> of 879 Patients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9" t="35918" r="5045" b="13036"/>
          <a:stretch/>
        </p:blipFill>
        <p:spPr bwMode="auto">
          <a:xfrm>
            <a:off x="7837787" y="3159"/>
            <a:ext cx="1335623" cy="5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20276" r="81921"/>
          <a:stretch/>
        </p:blipFill>
        <p:spPr bwMode="auto">
          <a:xfrm>
            <a:off x="0" y="3159"/>
            <a:ext cx="668351" cy="77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175" y="2134317"/>
            <a:ext cx="863600" cy="143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6338"/>
            <a:ext cx="9144000" cy="706438"/>
          </a:xfrm>
          <a:noFill/>
        </p:spPr>
        <p:txBody>
          <a:bodyPr>
            <a:noAutofit/>
          </a:bodyPr>
          <a:lstStyle/>
          <a:p>
            <a:r>
              <a:rPr lang="fr-FR" altLang="fr-FR" sz="2400" b="1" dirty="0" smtClean="0"/>
              <a:t>long </a:t>
            </a:r>
            <a:r>
              <a:rPr lang="fr-FR" altLang="fr-FR" sz="2400" b="1" dirty="0" err="1"/>
              <a:t>term</a:t>
            </a:r>
            <a:r>
              <a:rPr lang="fr-FR" altLang="fr-FR" sz="2400" b="1" dirty="0"/>
              <a:t> complications </a:t>
            </a:r>
            <a:r>
              <a:rPr lang="fr-FR" altLang="fr-FR" sz="2400" b="1" dirty="0" err="1"/>
              <a:t>after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primary</a:t>
            </a:r>
            <a:r>
              <a:rPr lang="fr-FR" altLang="fr-FR" sz="2400" b="1" dirty="0"/>
              <a:t> OLGB </a:t>
            </a:r>
            <a:r>
              <a:rPr lang="fr-FR" altLang="fr-FR" sz="2400" b="1" dirty="0" smtClean="0"/>
              <a:t>Vs </a:t>
            </a:r>
            <a:r>
              <a:rPr lang="fr-FR" altLang="fr-FR" sz="2400" b="1" dirty="0" err="1"/>
              <a:t>revisional</a:t>
            </a:r>
            <a:r>
              <a:rPr lang="fr-FR" altLang="fr-FR" sz="2400" b="1" dirty="0"/>
              <a:t> OLGB</a:t>
            </a:r>
          </a:p>
        </p:txBody>
      </p:sp>
      <p:graphicFrame>
        <p:nvGraphicFramePr>
          <p:cNvPr id="18661" name="Group 2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02572841"/>
              </p:ext>
            </p:extLst>
          </p:nvPr>
        </p:nvGraphicFramePr>
        <p:xfrm>
          <a:off x="107503" y="1457350"/>
          <a:ext cx="8856984" cy="2817098"/>
        </p:xfrm>
        <a:graphic>
          <a:graphicData uri="http://schemas.openxmlformats.org/drawingml/2006/table">
            <a:tbl>
              <a:tblPr/>
              <a:tblGrid>
                <a:gridCol w="4608513"/>
                <a:gridCol w="1512168"/>
                <a:gridCol w="1440160"/>
                <a:gridCol w="1296143"/>
              </a:tblGrid>
              <a:tr h="1323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= 1440)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= 879)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Long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term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complications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requiring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(1.3%)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(3.65%)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p&lt;0,001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- Malnutrition (reverse)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(0,9)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7(0,8)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Intractable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 Bile reflux (conversion Y)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(0,4)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(2,8)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p&lt;0,001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-24340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(6)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68344" y="2808820"/>
            <a:ext cx="1329036" cy="6480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669360" y="3841998"/>
            <a:ext cx="1329036" cy="43204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Espace réservé du contenu 20" descr="gama Y 1 jp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86" r="-9743"/>
          <a:stretch>
            <a:fillRect/>
          </a:stretch>
        </p:blipFill>
        <p:spPr bwMode="auto">
          <a:xfrm>
            <a:off x="4463480" y="4394076"/>
            <a:ext cx="176380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7" descr="gama Y 2 jp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385568"/>
            <a:ext cx="150892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541" y="5035487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66FF33"/>
                </a:solidFill>
                <a:latin typeface="+mn-lt"/>
              </a:rPr>
              <a:t>Conversion to Roux-N-Y </a:t>
            </a:r>
          </a:p>
          <a:p>
            <a:pPr algn="ctr"/>
            <a:r>
              <a:rPr lang="fr-FR" sz="2000" b="1" dirty="0" smtClean="0">
                <a:solidFill>
                  <a:srgbClr val="66FF33"/>
                </a:solidFill>
                <a:latin typeface="+mn-lt"/>
              </a:rPr>
              <a:t>for </a:t>
            </a:r>
            <a:r>
              <a:rPr lang="fr-FR" sz="2000" b="1" dirty="0" err="1" smtClean="0">
                <a:solidFill>
                  <a:srgbClr val="66FF33"/>
                </a:solidFill>
                <a:latin typeface="+mn-lt"/>
              </a:rPr>
              <a:t>intractable</a:t>
            </a:r>
            <a:r>
              <a:rPr lang="fr-FR" sz="2000" b="1" dirty="0" smtClean="0">
                <a:solidFill>
                  <a:srgbClr val="66FF33"/>
                </a:solidFill>
                <a:latin typeface="+mn-lt"/>
              </a:rPr>
              <a:t> bile reflux: </a:t>
            </a:r>
            <a:endParaRPr lang="fr-FR" sz="2000" b="1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6" name="Flèche vers la droite 5"/>
          <p:cNvSpPr/>
          <p:nvPr/>
        </p:nvSpPr>
        <p:spPr>
          <a:xfrm>
            <a:off x="6444208" y="5238201"/>
            <a:ext cx="648072" cy="50405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4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10" y="886619"/>
            <a:ext cx="9144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fr-FR" altLang="fr-FR" sz="2400" b="1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07505" y="1700808"/>
            <a:ext cx="6912767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altLang="fr-FR" sz="2800" b="1" dirty="0" smtClean="0"/>
              <a:t>Restrictive </a:t>
            </a:r>
            <a:r>
              <a:rPr lang="fr-FR" altLang="fr-FR" sz="2800" b="1" dirty="0" err="1" smtClean="0"/>
              <a:t>operations</a:t>
            </a:r>
            <a:r>
              <a:rPr lang="fr-FR" altLang="fr-FR" sz="2800" b="1" dirty="0" smtClean="0"/>
              <a:t> = High </a:t>
            </a:r>
            <a:r>
              <a:rPr lang="fr-FR" altLang="fr-FR" sz="2800" b="1" dirty="0" err="1" smtClean="0"/>
              <a:t>eso</a:t>
            </a:r>
            <a:r>
              <a:rPr lang="fr-FR" altLang="fr-FR" sz="2800" b="1" dirty="0" smtClean="0"/>
              <a:t>-cardial pressure</a:t>
            </a:r>
          </a:p>
          <a:p>
            <a:pPr lvl="1" fontAlgn="auto">
              <a:spcAft>
                <a:spcPts val="0"/>
              </a:spcAft>
            </a:pPr>
            <a:r>
              <a:rPr lang="fr-FR" altLang="fr-FR" dirty="0" err="1" smtClean="0"/>
              <a:t>Gastric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banding</a:t>
            </a:r>
            <a:r>
              <a:rPr lang="fr-FR" altLang="fr-FR" dirty="0" smtClean="0"/>
              <a:t> +++</a:t>
            </a:r>
          </a:p>
          <a:p>
            <a:pPr lvl="1" fontAlgn="auto">
              <a:spcAft>
                <a:spcPts val="0"/>
              </a:spcAft>
            </a:pPr>
            <a:r>
              <a:rPr lang="fr-FR" altLang="fr-FR" dirty="0" smtClean="0"/>
              <a:t>Vertical </a:t>
            </a:r>
            <a:r>
              <a:rPr lang="fr-FR" altLang="fr-FR" dirty="0" err="1" smtClean="0"/>
              <a:t>banded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gastroplasty</a:t>
            </a:r>
            <a:endParaRPr lang="fr-FR" altLang="fr-FR" dirty="0" smtClean="0"/>
          </a:p>
          <a:p>
            <a:pPr lvl="1" fontAlgn="auto">
              <a:spcAft>
                <a:spcPts val="0"/>
              </a:spcAft>
            </a:pPr>
            <a:endParaRPr lang="fr-FR" altLang="fr-FR" dirty="0" smtClean="0"/>
          </a:p>
          <a:p>
            <a:pPr fontAlgn="auto">
              <a:spcAft>
                <a:spcPts val="0"/>
              </a:spcAft>
            </a:pPr>
            <a:r>
              <a:rPr lang="fr-FR" altLang="fr-FR" sz="2800" b="1" dirty="0" err="1" smtClean="0"/>
              <a:t>Anatomic</a:t>
            </a:r>
            <a:r>
              <a:rPr lang="fr-FR" altLang="fr-FR" sz="2800" b="1" dirty="0" smtClean="0"/>
              <a:t> or </a:t>
            </a:r>
            <a:r>
              <a:rPr lang="fr-FR" altLang="fr-FR" sz="2800" b="1" dirty="0" err="1" smtClean="0"/>
              <a:t>physiologic</a:t>
            </a:r>
            <a:r>
              <a:rPr lang="fr-FR" altLang="fr-FR" sz="2800" b="1" dirty="0" smtClean="0"/>
              <a:t> disruption of the </a:t>
            </a:r>
            <a:r>
              <a:rPr lang="fr-FR" altLang="fr-FR" sz="2800" b="1" dirty="0" err="1" smtClean="0"/>
              <a:t>esophagogastric</a:t>
            </a:r>
            <a:r>
              <a:rPr lang="fr-FR" altLang="fr-FR" sz="2800" b="1" dirty="0" smtClean="0"/>
              <a:t> </a:t>
            </a:r>
            <a:r>
              <a:rPr lang="fr-FR" altLang="fr-FR" sz="2800" b="1" dirty="0" err="1" smtClean="0"/>
              <a:t>junction</a:t>
            </a:r>
            <a:endParaRPr lang="fr-FR" altLang="fr-FR" sz="2800" b="1" dirty="0" smtClean="0"/>
          </a:p>
          <a:p>
            <a:pPr marL="0" indent="0" fontAlgn="auto">
              <a:spcAft>
                <a:spcPts val="0"/>
              </a:spcAft>
              <a:buNone/>
            </a:pPr>
            <a:r>
              <a:rPr lang="fr-FR" altLang="fr-FR" sz="2800" b="1" dirty="0"/>
              <a:t> </a:t>
            </a:r>
            <a:r>
              <a:rPr lang="fr-FR" altLang="fr-FR" sz="2800" b="1" dirty="0" smtClean="0"/>
              <a:t>     +/- </a:t>
            </a:r>
            <a:r>
              <a:rPr lang="fr-FR" altLang="fr-FR" sz="2800" b="1" dirty="0" err="1" smtClean="0"/>
              <a:t>esophageal</a:t>
            </a:r>
            <a:r>
              <a:rPr lang="fr-FR" altLang="fr-FR" sz="2800" b="1" dirty="0" smtClean="0"/>
              <a:t> </a:t>
            </a:r>
            <a:r>
              <a:rPr lang="fr-FR" altLang="fr-FR" sz="2800" b="1" dirty="0" err="1" smtClean="0"/>
              <a:t>motor</a:t>
            </a:r>
            <a:r>
              <a:rPr lang="fr-FR" altLang="fr-FR" sz="2800" b="1" dirty="0" smtClean="0"/>
              <a:t> </a:t>
            </a:r>
            <a:r>
              <a:rPr lang="fr-FR" altLang="fr-FR" sz="2800" b="1" dirty="0" err="1" smtClean="0"/>
              <a:t>disorders</a:t>
            </a:r>
            <a:endParaRPr lang="fr-FR" altLang="fr-FR" sz="2800" b="1" dirty="0"/>
          </a:p>
        </p:txBody>
      </p:sp>
      <p:pic>
        <p:nvPicPr>
          <p:cNvPr id="25" name="Picture 45" descr="Ba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50"/>
          <a:stretch>
            <a:fillRect/>
          </a:stretch>
        </p:blipFill>
        <p:spPr bwMode="auto">
          <a:xfrm>
            <a:off x="7020272" y="4077072"/>
            <a:ext cx="1710531" cy="2250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ANd9GcQbTgkpr4E24BHX16Mf6NGNGGLhCsvU_CANWusUIR7i_is7OmQ304Ic-m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651714" cy="2250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èche vers le haut 27"/>
          <p:cNvSpPr>
            <a:spLocks noChangeArrowheads="1"/>
          </p:cNvSpPr>
          <p:nvPr/>
        </p:nvSpPr>
        <p:spPr bwMode="auto">
          <a:xfrm>
            <a:off x="6660232" y="4581128"/>
            <a:ext cx="720080" cy="1266528"/>
          </a:xfrm>
          <a:prstGeom prst="up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87824" y="5877272"/>
            <a:ext cx="47529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i="1" dirty="0">
                <a:solidFill>
                  <a:srgbClr val="FFFF00"/>
                </a:solidFill>
                <a:latin typeface="+mn-lt"/>
              </a:rPr>
              <a:t>C </a:t>
            </a:r>
            <a:r>
              <a:rPr lang="fr-FR" altLang="fr-FR" sz="1400" i="1" dirty="0" err="1">
                <a:solidFill>
                  <a:srgbClr val="FFFF00"/>
                </a:solidFill>
                <a:latin typeface="+mn-lt"/>
              </a:rPr>
              <a:t>Cruiziat</a:t>
            </a:r>
            <a:r>
              <a:rPr lang="fr-FR" altLang="fr-FR" sz="1400" i="1" dirty="0">
                <a:solidFill>
                  <a:srgbClr val="FFFF00"/>
                </a:solidFill>
                <a:latin typeface="+mn-lt"/>
              </a:rPr>
              <a:t> et al. </a:t>
            </a:r>
            <a:r>
              <a:rPr lang="fr-FR" altLang="fr-FR" sz="1400" i="1" dirty="0" smtClean="0">
                <a:solidFill>
                  <a:srgbClr val="FFFF00"/>
                </a:solidFill>
                <a:latin typeface="+mn-lt"/>
              </a:rPr>
              <a:t>Digestive </a:t>
            </a:r>
            <a:r>
              <a:rPr lang="fr-FR" altLang="fr-FR" sz="1400" i="1" dirty="0">
                <a:solidFill>
                  <a:srgbClr val="FFFF00"/>
                </a:solidFill>
                <a:latin typeface="+mn-lt"/>
              </a:rPr>
              <a:t>and </a:t>
            </a:r>
            <a:r>
              <a:rPr lang="fr-FR" altLang="fr-FR" sz="1400" i="1" dirty="0" err="1">
                <a:solidFill>
                  <a:srgbClr val="FFFF00"/>
                </a:solidFill>
                <a:latin typeface="+mn-lt"/>
              </a:rPr>
              <a:t>Liver</a:t>
            </a:r>
            <a:r>
              <a:rPr lang="fr-FR" altLang="fr-FR" sz="14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altLang="fr-FR" sz="1400" i="1" dirty="0" err="1">
                <a:solidFill>
                  <a:srgbClr val="FFFF00"/>
                </a:solidFill>
                <a:latin typeface="+mn-lt"/>
              </a:rPr>
              <a:t>Disease</a:t>
            </a:r>
            <a:r>
              <a:rPr lang="fr-FR" altLang="fr-FR" sz="1400" i="1" dirty="0">
                <a:solidFill>
                  <a:srgbClr val="FFFF00"/>
                </a:solidFill>
                <a:latin typeface="+mn-lt"/>
              </a:rPr>
              <a:t> 2010</a:t>
            </a:r>
          </a:p>
        </p:txBody>
      </p:sp>
      <p:sp>
        <p:nvSpPr>
          <p:cNvPr id="14" name="Flèche vers le haut 13"/>
          <p:cNvSpPr>
            <a:spLocks noChangeArrowheads="1"/>
          </p:cNvSpPr>
          <p:nvPr/>
        </p:nvSpPr>
        <p:spPr bwMode="auto">
          <a:xfrm>
            <a:off x="6660232" y="2348880"/>
            <a:ext cx="720080" cy="1266528"/>
          </a:xfrm>
          <a:prstGeom prst="up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9512" y="260648"/>
            <a:ext cx="8712150" cy="108012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>
                <a:solidFill>
                  <a:srgbClr val="FFFF00"/>
                </a:solidFill>
                <a:latin typeface="+mn-lt"/>
              </a:rPr>
              <a:t>Discussion</a:t>
            </a:r>
          </a:p>
          <a:p>
            <a:pPr fontAlgn="auto">
              <a:spcAft>
                <a:spcPts val="0"/>
              </a:spcAft>
            </a:pPr>
            <a:r>
              <a:rPr lang="fr-FR" altLang="fr-FR" sz="2400" b="1" dirty="0" err="1" smtClean="0">
                <a:solidFill>
                  <a:srgbClr val="FFC000"/>
                </a:solidFill>
                <a:latin typeface="+mn-lt"/>
              </a:rPr>
              <a:t>Why</a:t>
            </a:r>
            <a:r>
              <a:rPr lang="fr-FR" altLang="fr-FR" sz="24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fr-FR" altLang="fr-FR" sz="2400" b="1" dirty="0" err="1" smtClean="0">
                <a:solidFill>
                  <a:srgbClr val="FFC000"/>
                </a:solidFill>
                <a:latin typeface="+mn-lt"/>
              </a:rPr>
              <a:t>revisional</a:t>
            </a:r>
            <a:r>
              <a:rPr lang="fr-FR" altLang="fr-FR" sz="2400" b="1" dirty="0" smtClean="0">
                <a:solidFill>
                  <a:srgbClr val="FFC000"/>
                </a:solidFill>
                <a:latin typeface="+mn-lt"/>
              </a:rPr>
              <a:t> OLGB  for </a:t>
            </a:r>
            <a:r>
              <a:rPr lang="fr-FR" altLang="fr-FR" sz="2400" b="1" dirty="0" err="1" smtClean="0">
                <a:solidFill>
                  <a:srgbClr val="FFC000"/>
                </a:solidFill>
                <a:latin typeface="+mn-lt"/>
              </a:rPr>
              <a:t>failed</a:t>
            </a:r>
            <a:r>
              <a:rPr lang="fr-FR" altLang="fr-FR" sz="2400" b="1" dirty="0" smtClean="0">
                <a:solidFill>
                  <a:srgbClr val="FFC000"/>
                </a:solidFill>
                <a:latin typeface="+mn-lt"/>
              </a:rPr>
              <a:t> LAGB→</a:t>
            </a:r>
            <a:r>
              <a:rPr lang="fr-FR" altLang="fr-FR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altLang="fr-FR" sz="2400" b="1" dirty="0" err="1" smtClean="0">
                <a:solidFill>
                  <a:srgbClr val="66FF33"/>
                </a:solidFill>
                <a:latin typeface="+mn-lt"/>
              </a:rPr>
              <a:t>Intractable</a:t>
            </a:r>
            <a:r>
              <a:rPr lang="fr-FR" altLang="fr-FR" sz="2400" b="1" dirty="0" smtClean="0">
                <a:solidFill>
                  <a:srgbClr val="66FF33"/>
                </a:solidFill>
                <a:latin typeface="+mn-lt"/>
              </a:rPr>
              <a:t> </a:t>
            </a:r>
            <a:r>
              <a:rPr lang="fr-FR" altLang="fr-FR" sz="2400" b="1" dirty="0" err="1" smtClean="0">
                <a:solidFill>
                  <a:srgbClr val="66FF33"/>
                </a:solidFill>
                <a:latin typeface="+mn-lt"/>
              </a:rPr>
              <a:t>Biliary</a:t>
            </a:r>
            <a:r>
              <a:rPr lang="fr-FR" altLang="fr-FR" sz="2400" b="1" dirty="0" smtClean="0">
                <a:solidFill>
                  <a:srgbClr val="66FF33"/>
                </a:solidFill>
                <a:latin typeface="+mn-lt"/>
              </a:rPr>
              <a:t> reflux?</a:t>
            </a:r>
            <a:endParaRPr lang="fr-FR" altLang="fr-FR" sz="2400" b="1" dirty="0">
              <a:solidFill>
                <a:srgbClr val="66FF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2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36000" decel="4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36000" decel="4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Espace réservé du contenu 2"/>
          <p:cNvSpPr>
            <a:spLocks/>
          </p:cNvSpPr>
          <p:nvPr/>
        </p:nvSpPr>
        <p:spPr bwMode="auto">
          <a:xfrm>
            <a:off x="323850" y="620713"/>
            <a:ext cx="8374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endParaRPr lang="fr-FR" altLang="fr-FR" sz="2000" b="1" u="sng" dirty="0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908175" y="5589588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sz="2000"/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403350" y="5229225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sz="200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370762" y="1491754"/>
            <a:ext cx="818543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2800" b="1" dirty="0" err="1" smtClean="0"/>
              <a:t>Revisional</a:t>
            </a:r>
            <a:r>
              <a:rPr lang="fr-FR" altLang="fr-FR" sz="2800" b="1" dirty="0" smtClean="0"/>
              <a:t> Omega </a:t>
            </a:r>
            <a:r>
              <a:rPr lang="fr-FR" altLang="fr-FR" sz="2800" b="1" dirty="0" err="1" smtClean="0"/>
              <a:t>Loop</a:t>
            </a:r>
            <a:r>
              <a:rPr lang="fr-FR" altLang="fr-FR" sz="2800" b="1" dirty="0" smtClean="0"/>
              <a:t> </a:t>
            </a:r>
            <a:r>
              <a:rPr lang="fr-FR" altLang="fr-FR" sz="2800" b="1" dirty="0" err="1" smtClean="0"/>
              <a:t>Gastric</a:t>
            </a:r>
            <a:r>
              <a:rPr lang="fr-FR" altLang="fr-FR" sz="2800" b="1" dirty="0" smtClean="0"/>
              <a:t> Bypass </a:t>
            </a:r>
            <a:r>
              <a:rPr lang="fr-FR" altLang="fr-FR" sz="2800" b="1" dirty="0" err="1" smtClean="0"/>
              <a:t>after</a:t>
            </a:r>
            <a:r>
              <a:rPr lang="fr-FR" altLang="fr-FR" sz="2800" b="1" dirty="0" smtClean="0"/>
              <a:t> </a:t>
            </a:r>
            <a:r>
              <a:rPr lang="fr-FR" altLang="fr-FR" sz="2800" b="1" dirty="0" err="1" smtClean="0"/>
              <a:t>Failed</a:t>
            </a:r>
            <a:r>
              <a:rPr lang="fr-FR" altLang="fr-FR" sz="2800" b="1" dirty="0" smtClean="0"/>
              <a:t> </a:t>
            </a:r>
            <a:r>
              <a:rPr lang="fr-FR" altLang="fr-FR" sz="2800" b="1" dirty="0" err="1" smtClean="0"/>
              <a:t>Gastric</a:t>
            </a:r>
            <a:r>
              <a:rPr lang="fr-FR" altLang="fr-FR" sz="2800" b="1" dirty="0" smtClean="0"/>
              <a:t> </a:t>
            </a:r>
            <a:r>
              <a:rPr lang="fr-FR" altLang="fr-FR" sz="2800" b="1" dirty="0" err="1" smtClean="0"/>
              <a:t>Banding</a:t>
            </a:r>
            <a:r>
              <a:rPr lang="fr-FR" altLang="fr-FR" sz="2800" b="1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fr-FR" altLang="fr-FR" sz="3200" b="1" kern="0" dirty="0" err="1" smtClean="0"/>
              <a:t>Feasible</a:t>
            </a:r>
            <a:endParaRPr lang="fr-FR" altLang="fr-FR" sz="3200" b="1" kern="0" dirty="0" smtClean="0"/>
          </a:p>
          <a:p>
            <a:pPr lvl="1">
              <a:lnSpc>
                <a:spcPct val="150000"/>
              </a:lnSpc>
            </a:pPr>
            <a:r>
              <a:rPr lang="fr-FR" altLang="fr-FR" sz="3200" b="1" kern="0" dirty="0" smtClean="0"/>
              <a:t>Acceptable</a:t>
            </a:r>
          </a:p>
          <a:p>
            <a:pPr lvl="2">
              <a:lnSpc>
                <a:spcPct val="150000"/>
              </a:lnSpc>
            </a:pPr>
            <a:r>
              <a:rPr lang="fr-FR" altLang="fr-FR" sz="2800" b="1" kern="0" dirty="0" err="1" smtClean="0"/>
              <a:t>Low</a:t>
            </a:r>
            <a:r>
              <a:rPr lang="fr-FR" altLang="fr-FR" sz="2800" b="1" kern="0" dirty="0" smtClean="0"/>
              <a:t> post-</a:t>
            </a:r>
            <a:r>
              <a:rPr lang="fr-FR" altLang="fr-FR" sz="2800" b="1" kern="0" dirty="0" err="1" smtClean="0"/>
              <a:t>operative</a:t>
            </a:r>
            <a:r>
              <a:rPr lang="fr-FR" altLang="fr-FR" sz="2800" b="1" kern="0" dirty="0" smtClean="0"/>
              <a:t> </a:t>
            </a:r>
            <a:r>
              <a:rPr lang="fr-FR" altLang="fr-FR" sz="2800" b="1" kern="0" dirty="0" err="1" smtClean="0"/>
              <a:t>morbidity</a:t>
            </a:r>
            <a:r>
              <a:rPr lang="fr-FR" altLang="fr-FR" sz="2800" b="1" kern="0" dirty="0" smtClean="0"/>
              <a:t> (</a:t>
            </a:r>
            <a:r>
              <a:rPr lang="fr-FR" altLang="fr-FR" sz="2800" b="1" kern="0" dirty="0" smtClean="0">
                <a:solidFill>
                  <a:srgbClr val="FFFF00"/>
                </a:solidFill>
              </a:rPr>
              <a:t>1 </a:t>
            </a:r>
            <a:r>
              <a:rPr lang="fr-FR" altLang="fr-FR" sz="2800" b="1" kern="0" dirty="0" err="1" smtClean="0">
                <a:solidFill>
                  <a:srgbClr val="FFFF00"/>
                </a:solidFill>
              </a:rPr>
              <a:t>step</a:t>
            </a:r>
            <a:r>
              <a:rPr lang="fr-FR" altLang="fr-FR" sz="2800" b="1" kern="0" dirty="0" smtClean="0">
                <a:solidFill>
                  <a:srgbClr val="FFFF00"/>
                </a:solidFill>
              </a:rPr>
              <a:t> # 2 </a:t>
            </a:r>
            <a:r>
              <a:rPr lang="fr-FR" altLang="fr-FR" sz="2800" b="1" kern="0" dirty="0" err="1" smtClean="0">
                <a:solidFill>
                  <a:srgbClr val="FFFF00"/>
                </a:solidFill>
              </a:rPr>
              <a:t>step</a:t>
            </a:r>
            <a:r>
              <a:rPr lang="fr-FR" altLang="fr-FR" sz="2800" b="1" kern="0" dirty="0"/>
              <a:t>)</a:t>
            </a:r>
            <a:endParaRPr lang="fr-FR" altLang="fr-FR" sz="2800" b="1" kern="0" dirty="0" smtClean="0"/>
          </a:p>
          <a:p>
            <a:pPr lvl="2">
              <a:lnSpc>
                <a:spcPct val="150000"/>
              </a:lnSpc>
            </a:pPr>
            <a:r>
              <a:rPr lang="fr-FR" altLang="fr-FR" sz="2800" b="1" kern="0" dirty="0" smtClean="0"/>
              <a:t>Main Long </a:t>
            </a:r>
            <a:r>
              <a:rPr lang="fr-FR" altLang="fr-FR" sz="2800" b="1" kern="0" dirty="0" err="1" smtClean="0"/>
              <a:t>term</a:t>
            </a:r>
            <a:r>
              <a:rPr lang="fr-FR" altLang="fr-FR" sz="2800" b="1" kern="0" dirty="0" smtClean="0"/>
              <a:t> Complications </a:t>
            </a:r>
            <a:r>
              <a:rPr lang="fr-FR" altLang="fr-FR" sz="2800" b="1" kern="0" dirty="0" err="1" smtClean="0"/>
              <a:t>requiring</a:t>
            </a:r>
            <a:r>
              <a:rPr lang="fr-FR" altLang="fr-FR" sz="2800" b="1" kern="0" dirty="0" smtClean="0"/>
              <a:t> RY conversion  </a:t>
            </a:r>
            <a:r>
              <a:rPr lang="fr-FR" altLang="fr-FR" sz="3200" b="1" kern="0" dirty="0" smtClean="0">
                <a:solidFill>
                  <a:srgbClr val="FFFF00"/>
                </a:solidFill>
              </a:rPr>
              <a:t>: </a:t>
            </a:r>
            <a:r>
              <a:rPr lang="fr-FR" altLang="fr-FR" sz="3200" b="1" kern="0" dirty="0" err="1" smtClean="0">
                <a:solidFill>
                  <a:srgbClr val="FFFF00"/>
                </a:solidFill>
              </a:rPr>
              <a:t>Intractable</a:t>
            </a:r>
            <a:r>
              <a:rPr lang="fr-FR" altLang="fr-FR" sz="3200" b="1" kern="0" dirty="0" smtClean="0">
                <a:solidFill>
                  <a:srgbClr val="FFFF00"/>
                </a:solidFill>
              </a:rPr>
              <a:t> Bile reflux </a:t>
            </a:r>
            <a:r>
              <a:rPr lang="fr-FR" altLang="fr-FR" sz="3200" b="1" kern="0" dirty="0" smtClean="0">
                <a:solidFill>
                  <a:srgbClr val="FFFF00"/>
                </a:solidFill>
              </a:rPr>
              <a:t>+++</a:t>
            </a:r>
            <a:endParaRPr lang="fr-FR" altLang="fr-FR" sz="3200" b="1" kern="0" dirty="0">
              <a:solidFill>
                <a:srgbClr val="FFFF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08520" y="4462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>
                <a:solidFill>
                  <a:srgbClr val="FFFF00"/>
                </a:solidFill>
              </a:rPr>
              <a:t>Conclusion 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4624"/>
            <a:ext cx="863600" cy="143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12" descr="post slee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1" y="1988840"/>
            <a:ext cx="2901553" cy="2321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ph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44" y="3314155"/>
            <a:ext cx="1039676" cy="23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1717" y="4279970"/>
            <a:ext cx="8676457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L Genser (2), A Soprani(1,2), Tabbara M (2), </a:t>
            </a:r>
            <a:r>
              <a:rPr lang="fr-FR" altLang="fr-FR" sz="2400" b="1" dirty="0">
                <a:solidFill>
                  <a:schemeClr val="tx2"/>
                </a:solidFill>
                <a:latin typeface="+mn-lt"/>
              </a:rPr>
              <a:t>J </a:t>
            </a:r>
            <a:r>
              <a:rPr lang="fr-FR" altLang="fr-FR" sz="2400" b="1" dirty="0" err="1" smtClean="0">
                <a:solidFill>
                  <a:schemeClr val="tx2"/>
                </a:solidFill>
                <a:latin typeface="+mn-lt"/>
              </a:rPr>
              <a:t>Cady</a:t>
            </a:r>
            <a:r>
              <a:rPr lang="fr-FR" altLang="fr-FR" sz="2400" b="1" dirty="0" smtClean="0">
                <a:solidFill>
                  <a:schemeClr val="tx2"/>
                </a:solidFill>
                <a:latin typeface="+mn-lt"/>
              </a:rPr>
              <a:t> (1)</a:t>
            </a:r>
            <a:endParaRPr lang="fr-FR" altLang="fr-FR" sz="2400" b="1" dirty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fr-FR" altLang="fr-F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9866" y="5545976"/>
            <a:ext cx="8746654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altLang="fr-FR" sz="1600" b="1" dirty="0">
                <a:solidFill>
                  <a:schemeClr val="tx2"/>
                </a:solidFill>
              </a:rPr>
              <a:t>1- Clinique Geoffroy Saint Hilaire (Paris), </a:t>
            </a:r>
            <a:endParaRPr lang="fr-FR" altLang="fr-FR" sz="1600" b="1" dirty="0" smtClean="0">
              <a:solidFill>
                <a:schemeClr val="tx2"/>
              </a:solidFill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altLang="fr-FR" sz="1600" b="1" dirty="0" smtClean="0">
                <a:solidFill>
                  <a:schemeClr val="tx2"/>
                </a:solidFill>
              </a:rPr>
              <a:t>2- </a:t>
            </a:r>
            <a:r>
              <a:rPr lang="fr-FR" altLang="fr-FR" sz="1600" b="1" dirty="0">
                <a:solidFill>
                  <a:schemeClr val="tx2"/>
                </a:solidFill>
              </a:rPr>
              <a:t>Service de Chirurgie Digestive et Hépato-</a:t>
            </a:r>
            <a:r>
              <a:rPr lang="fr-FR" altLang="fr-FR" sz="1600" b="1" dirty="0" err="1">
                <a:solidFill>
                  <a:schemeClr val="tx2"/>
                </a:solidFill>
              </a:rPr>
              <a:t>Bilio</a:t>
            </a:r>
            <a:r>
              <a:rPr lang="fr-FR" altLang="fr-FR" sz="1600" b="1" dirty="0">
                <a:solidFill>
                  <a:schemeClr val="tx2"/>
                </a:solidFill>
              </a:rPr>
              <a:t>-Pancréatique, Pitié Salpêtrière (Paris)</a:t>
            </a:r>
          </a:p>
          <a:p>
            <a:pPr>
              <a:spcBef>
                <a:spcPct val="50000"/>
              </a:spcBef>
            </a:pPr>
            <a:endParaRPr lang="fr-FR" altLang="fr-FR" b="1" dirty="0">
              <a:solidFill>
                <a:schemeClr val="tx2"/>
              </a:solidFill>
            </a:endParaRPr>
          </a:p>
        </p:txBody>
      </p:sp>
      <p:pic>
        <p:nvPicPr>
          <p:cNvPr id="9" name="Picture 840" descr="D:\boulot\GHPS\Logo_PSL_CFX_201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442" y="2063473"/>
            <a:ext cx="1068562" cy="1190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31"/>
          <a:stretch/>
        </p:blipFill>
        <p:spPr bwMode="auto">
          <a:xfrm>
            <a:off x="10423" y="3159"/>
            <a:ext cx="9135583" cy="196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2077145"/>
            <a:ext cx="6408712" cy="1470025"/>
          </a:xfrm>
          <a:noFill/>
          <a:ln>
            <a:solidFill>
              <a:srgbClr val="FF9900"/>
            </a:solidFill>
          </a:ln>
        </p:spPr>
        <p:txBody>
          <a:bodyPr/>
          <a:lstStyle/>
          <a:p>
            <a:r>
              <a:rPr lang="fr-FR" altLang="fr-FR" sz="2800" b="1" dirty="0" err="1"/>
              <a:t>Revisional</a:t>
            </a:r>
            <a:r>
              <a:rPr lang="fr-FR" altLang="fr-FR" sz="2800" b="1" dirty="0"/>
              <a:t> Omega </a:t>
            </a:r>
            <a:r>
              <a:rPr lang="fr-FR" altLang="fr-FR" sz="2800" b="1" dirty="0" err="1"/>
              <a:t>Loop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Gastric</a:t>
            </a:r>
            <a:r>
              <a:rPr lang="fr-FR" altLang="fr-FR" sz="2800" b="1" dirty="0"/>
              <a:t> Bypass </a:t>
            </a:r>
            <a:r>
              <a:rPr lang="fr-FR" altLang="fr-FR" sz="2800" b="1" dirty="0" err="1"/>
              <a:t>after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Failed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Gastric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Banding</a:t>
            </a:r>
            <a:r>
              <a:rPr lang="fr-FR" altLang="fr-FR" sz="2800" b="1" dirty="0"/>
              <a:t>:</a:t>
            </a:r>
            <a:br>
              <a:rPr lang="fr-FR" altLang="fr-FR" sz="2800" b="1" dirty="0"/>
            </a:br>
            <a:r>
              <a:rPr lang="fr-FR" altLang="fr-FR" sz="2800" b="1" dirty="0"/>
              <a:t>A </a:t>
            </a:r>
            <a:r>
              <a:rPr lang="fr-FR" altLang="fr-FR" sz="2800" b="1" dirty="0" err="1"/>
              <a:t>Retrospective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Study</a:t>
            </a:r>
            <a:r>
              <a:rPr lang="fr-FR" altLang="fr-FR" sz="2800" b="1" dirty="0"/>
              <a:t> of 879 Patients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9" t="35918" r="5045" b="13036"/>
          <a:stretch/>
        </p:blipFill>
        <p:spPr bwMode="auto">
          <a:xfrm>
            <a:off x="7837787" y="3159"/>
            <a:ext cx="1335623" cy="5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20276" r="81921"/>
          <a:stretch/>
        </p:blipFill>
        <p:spPr bwMode="auto">
          <a:xfrm>
            <a:off x="0" y="3159"/>
            <a:ext cx="668351" cy="77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8"/>
          <p:cNvSpPr txBox="1"/>
          <p:nvPr/>
        </p:nvSpPr>
        <p:spPr>
          <a:xfrm>
            <a:off x="4305586" y="6436803"/>
            <a:ext cx="466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851025" indent="-1393825"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3702050" indent="-2787650"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5554663" indent="-4183063"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405688" indent="-5576888" algn="l" defTabSz="3702050" rtl="0" fontAlgn="base">
              <a:spcBef>
                <a:spcPct val="0"/>
              </a:spcBef>
              <a:spcAft>
                <a:spcPct val="0"/>
              </a:spcAft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2000" i="1" dirty="0" err="1" smtClean="0">
                <a:latin typeface="+mj-lt"/>
              </a:rPr>
              <a:t>Acknowledgements</a:t>
            </a:r>
            <a:r>
              <a:rPr lang="fr-FR" sz="2000" i="1" dirty="0" smtClean="0">
                <a:latin typeface="+mj-lt"/>
              </a:rPr>
              <a:t>: ARCEC, </a:t>
            </a:r>
            <a:r>
              <a:rPr lang="fr-FR" sz="2000" i="1" dirty="0">
                <a:latin typeface="+mj-lt"/>
              </a:rPr>
              <a:t>A</a:t>
            </a:r>
            <a:r>
              <a:rPr lang="fr-FR" sz="2000" i="1" dirty="0" smtClean="0">
                <a:latin typeface="+mj-lt"/>
              </a:rPr>
              <a:t>drien Soprani</a:t>
            </a:r>
            <a:endParaRPr lang="fr-FR" sz="2000" i="1" dirty="0">
              <a:latin typeface="+mj-l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175" y="2134317"/>
            <a:ext cx="863600" cy="143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8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2030378" cy="337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2633" y="479715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Centre Multidisciplinaire de Chirurgie de l’obésité</a:t>
            </a:r>
          </a:p>
          <a:p>
            <a:pPr algn="ctr"/>
            <a:r>
              <a:rPr lang="fr-FR" sz="2400" dirty="0" smtClean="0"/>
              <a:t>(CMCO)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141277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jeancady@wanadoo.fr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3419872" y="24208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antoinesoprani@hotmail.com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3635896" y="342900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</a:t>
            </a:r>
            <a:r>
              <a:rPr lang="fr-FR" sz="3200" dirty="0" smtClean="0"/>
              <a:t>aurent.genser@gmail.com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215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93" name="Group 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08916806"/>
              </p:ext>
            </p:extLst>
          </p:nvPr>
        </p:nvGraphicFramePr>
        <p:xfrm>
          <a:off x="395536" y="1700808"/>
          <a:ext cx="8362950" cy="4698514"/>
        </p:xfrm>
        <a:graphic>
          <a:graphicData uri="http://schemas.openxmlformats.org/drawingml/2006/table">
            <a:tbl>
              <a:tblPr/>
              <a:tblGrid>
                <a:gridCol w="5904656"/>
                <a:gridCol w="2458294"/>
              </a:tblGrid>
              <a:tr h="550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51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16/879(1.8%)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time of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appearance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leak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days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12± 9,3[0-35]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 of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leak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fr-FR" alt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gastric</a:t>
                      </a: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tube (type 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- </a:t>
                      </a:r>
                      <a:r>
                        <a:rPr kumimoji="0" lang="fr-FR" alt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gastrojejunostomy</a:t>
                      </a: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(type 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- </a:t>
                      </a:r>
                      <a:r>
                        <a:rPr kumimoji="0" lang="fr-FR" alt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uncertain</a:t>
                      </a: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(type 3)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(12)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(58)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Presentation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- </a:t>
                      </a:r>
                      <a:r>
                        <a:rPr kumimoji="0" lang="fr-FR" alt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generalized</a:t>
                      </a: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peritonitis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- </a:t>
                      </a:r>
                      <a:r>
                        <a:rPr kumimoji="0" lang="fr-FR" alt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subphrenic</a:t>
                      </a: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abcess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6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Conservative management /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Radiological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drainage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Surgical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conservative management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1" name="Text Box 87"/>
          <p:cNvSpPr txBox="1">
            <a:spLocks noChangeArrowheads="1"/>
          </p:cNvSpPr>
          <p:nvPr/>
        </p:nvSpPr>
        <p:spPr bwMode="auto">
          <a:xfrm>
            <a:off x="0" y="889556"/>
            <a:ext cx="9144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800" b="1" dirty="0" err="1">
                <a:latin typeface="+mn-lt"/>
              </a:rPr>
              <a:t>Leaks</a:t>
            </a:r>
            <a:r>
              <a:rPr lang="fr-FR" altLang="fr-FR" sz="2800" b="1" dirty="0">
                <a:latin typeface="+mn-lt"/>
              </a:rPr>
              <a:t> </a:t>
            </a:r>
            <a:r>
              <a:rPr lang="fr-FR" altLang="fr-FR" sz="2800" b="1" dirty="0" err="1">
                <a:latin typeface="+mn-lt"/>
              </a:rPr>
              <a:t>after</a:t>
            </a:r>
            <a:r>
              <a:rPr lang="fr-FR" altLang="fr-FR" sz="2800" b="1" dirty="0">
                <a:latin typeface="+mn-lt"/>
              </a:rPr>
              <a:t> </a:t>
            </a:r>
            <a:r>
              <a:rPr lang="fr-FR" altLang="fr-FR" sz="2800" b="1" dirty="0" err="1">
                <a:latin typeface="+mn-lt"/>
              </a:rPr>
              <a:t>Revisional</a:t>
            </a:r>
            <a:r>
              <a:rPr lang="fr-FR" altLang="fr-FR" sz="2800" b="1" dirty="0">
                <a:latin typeface="+mn-lt"/>
              </a:rPr>
              <a:t> OLGB</a:t>
            </a:r>
            <a:endParaRPr lang="fr-FR" altLang="fr-FR" sz="2800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-24340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(6)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0232" y="2276872"/>
            <a:ext cx="2088232" cy="3600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60232" y="5216252"/>
            <a:ext cx="2088232" cy="3600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60232" y="4077072"/>
            <a:ext cx="2088232" cy="3600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49764" y="5618956"/>
            <a:ext cx="2088232" cy="6480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3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7" name="Rectangle 19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1143000"/>
          </a:xfrm>
          <a:noFill/>
        </p:spPr>
        <p:txBody>
          <a:bodyPr/>
          <a:lstStyle/>
          <a:p>
            <a:r>
              <a:rPr lang="fr-FR" altLang="fr-FR" sz="2400" b="1" dirty="0" err="1"/>
              <a:t>Revisional</a:t>
            </a:r>
            <a:r>
              <a:rPr lang="fr-FR" altLang="fr-FR" sz="2400" b="1" dirty="0"/>
              <a:t> OLGB and bile reflux</a:t>
            </a:r>
            <a:br>
              <a:rPr lang="fr-FR" altLang="fr-FR" sz="2400" b="1" dirty="0"/>
            </a:br>
            <a:endParaRPr lang="fr-FR" altLang="fr-FR" sz="2400" b="1" dirty="0"/>
          </a:p>
        </p:txBody>
      </p:sp>
      <p:graphicFrame>
        <p:nvGraphicFramePr>
          <p:cNvPr id="104541" name="Group 9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2447144"/>
              </p:ext>
            </p:extLst>
          </p:nvPr>
        </p:nvGraphicFramePr>
        <p:xfrm>
          <a:off x="179511" y="2269050"/>
          <a:ext cx="8640960" cy="3599218"/>
        </p:xfrm>
        <a:graphic>
          <a:graphicData uri="http://schemas.openxmlformats.org/drawingml/2006/table">
            <a:tbl>
              <a:tblPr/>
              <a:tblGrid>
                <a:gridCol w="4608513"/>
                <a:gridCol w="1368152"/>
                <a:gridCol w="1512168"/>
                <a:gridCol w="1152127"/>
              </a:tblGrid>
              <a:tr h="1181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(n=1 440)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(n=879)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8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Intractable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bile reflux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p&lt;0,001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Intractable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bile reflux </a:t>
                      </a:r>
                      <a:r>
                        <a:rPr kumimoji="0" lang="fr-FR" alt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severe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malnutrition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Conversion to LRYGB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 Reversal </a:t>
                      </a:r>
                      <a:r>
                        <a:rPr kumimoji="0" lang="fr-FR" alt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procedure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(0.6%)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(3.3%)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p&lt;0,001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4527" name="Picture 79" descr="BY PASS R1 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6336" y="476672"/>
            <a:ext cx="1251557" cy="156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04536" name="Picture 88" descr="revers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434175"/>
            <a:ext cx="1296144" cy="16266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08520" y="-24340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(8)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7" name="Rectangle 19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1143000"/>
          </a:xfrm>
          <a:noFill/>
        </p:spPr>
        <p:txBody>
          <a:bodyPr/>
          <a:lstStyle/>
          <a:p>
            <a:r>
              <a:rPr lang="fr-FR" altLang="fr-FR" sz="2400" b="1" dirty="0" err="1"/>
              <a:t>Revisional</a:t>
            </a:r>
            <a:r>
              <a:rPr lang="fr-FR" altLang="fr-FR" sz="2400" b="1" dirty="0"/>
              <a:t> OLGB and bile reflux</a:t>
            </a:r>
            <a:br>
              <a:rPr lang="fr-FR" altLang="fr-FR" sz="2400" b="1" dirty="0"/>
            </a:br>
            <a:endParaRPr lang="fr-FR" altLang="fr-FR" sz="2400" b="1" dirty="0"/>
          </a:p>
        </p:txBody>
      </p:sp>
      <p:graphicFrame>
        <p:nvGraphicFramePr>
          <p:cNvPr id="104541" name="Group 9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8516517"/>
              </p:ext>
            </p:extLst>
          </p:nvPr>
        </p:nvGraphicFramePr>
        <p:xfrm>
          <a:off x="179511" y="2269050"/>
          <a:ext cx="8640960" cy="3599218"/>
        </p:xfrm>
        <a:graphic>
          <a:graphicData uri="http://schemas.openxmlformats.org/drawingml/2006/table">
            <a:tbl>
              <a:tblPr/>
              <a:tblGrid>
                <a:gridCol w="4608513"/>
                <a:gridCol w="1368152"/>
                <a:gridCol w="1512168"/>
                <a:gridCol w="1152127"/>
              </a:tblGrid>
              <a:tr h="1181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(n=1 440)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(n=879)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8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Intractable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bile reflux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p&lt;0,001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7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Intractable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bile reflux </a:t>
                      </a:r>
                      <a:r>
                        <a:rPr kumimoji="0" lang="fr-FR" alt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severe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malnutrition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Conversion to LRYGB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 Reversal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procedure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(0.6%)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(3.3%)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p&lt;0,001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4536" name="Picture 88" descr="revers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434175"/>
            <a:ext cx="1296144" cy="16266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08520" y="-24340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(8)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79" descr="BY PASS R1 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6336" y="476672"/>
            <a:ext cx="1251557" cy="156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  <p:extLst>
      <p:ext uri="{BB962C8B-B14F-4D97-AF65-F5344CB8AC3E}">
        <p14:creationId xmlns:p14="http://schemas.microsoft.com/office/powerpoint/2010/main" val="39942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50948" y="404664"/>
            <a:ext cx="9144000" cy="6207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2800" b="1" dirty="0" err="1">
                <a:latin typeface="+mn-lt"/>
              </a:rPr>
              <a:t>Revision</a:t>
            </a:r>
            <a:r>
              <a:rPr lang="fr-FR" altLang="fr-FR" sz="2800" b="1" dirty="0">
                <a:latin typeface="+mn-lt"/>
              </a:rPr>
              <a:t> to LRYGB for </a:t>
            </a:r>
            <a:r>
              <a:rPr lang="fr-FR" altLang="fr-FR" sz="2800" b="1" dirty="0" err="1">
                <a:latin typeface="+mn-lt"/>
              </a:rPr>
              <a:t>intractable</a:t>
            </a:r>
            <a:r>
              <a:rPr lang="fr-FR" altLang="fr-FR" sz="2800" b="1" dirty="0">
                <a:latin typeface="+mn-lt"/>
              </a:rPr>
              <a:t> bile reflux</a:t>
            </a:r>
          </a:p>
        </p:txBody>
      </p:sp>
      <p:pic>
        <p:nvPicPr>
          <p:cNvPr id="80900" name="Picture 146" descr="Logo de la Clinique Geoffroy Saint Hilai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" y="0"/>
            <a:ext cx="11604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Espace réservé du contenu 20" descr="gama Y 1 jp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86" r="-9743"/>
          <a:stretch>
            <a:fillRect/>
          </a:stretch>
        </p:blipFill>
        <p:spPr bwMode="auto">
          <a:xfrm>
            <a:off x="1364530" y="1700932"/>
            <a:ext cx="347565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Image 7" descr="gama Y 2 jp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948" y="1700932"/>
            <a:ext cx="29733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530003" y="2349277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148063" y="479678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580063" y="26368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/>
              <a:t>A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109642" y="450921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683498" y="1965003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dirty="0">
                <a:latin typeface="+mn-lt"/>
              </a:rPr>
              <a:t>A-B= 90 cm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86511" y="2303239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19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40" name="Group 4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84260425"/>
              </p:ext>
            </p:extLst>
          </p:nvPr>
        </p:nvGraphicFramePr>
        <p:xfrm>
          <a:off x="395536" y="1772816"/>
          <a:ext cx="8136904" cy="4901458"/>
        </p:xfrm>
        <a:graphic>
          <a:graphicData uri="http://schemas.openxmlformats.org/drawingml/2006/table">
            <a:tbl>
              <a:tblPr/>
              <a:tblGrid>
                <a:gridCol w="6014760"/>
                <a:gridCol w="2122144"/>
              </a:tblGrid>
              <a:tr h="433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3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Conversion to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laparotomy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Mortality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Early postoperative complication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(2.8%)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Richter </a:t>
                      </a:r>
                      <a:r>
                        <a:rPr kumimoji="0" lang="fr-FR" altLang="fr-F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Hernia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Reintervention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hospital stay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days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Outcome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(8.5%)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kumimoji="0" lang="fr-FR" altLang="fr-F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Anastomotic</a:t>
                      </a:r>
                      <a:r>
                        <a:rPr kumimoji="0" lang="fr-FR" altLang="fr-F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ulcer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kumimoji="0" lang="fr-FR" altLang="fr-F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Malabsorptive</a:t>
                      </a:r>
                      <a:r>
                        <a:rPr kumimoji="0" lang="fr-FR" altLang="fr-F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syndrom</a:t>
                      </a:r>
                      <a:endParaRPr kumimoji="0" lang="fr-FR" altLang="fr-F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Bile reflux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resolution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(100%)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36" name="Rectangle 37"/>
          <p:cNvSpPr>
            <a:spLocks noChangeArrowheads="1"/>
          </p:cNvSpPr>
          <p:nvPr/>
        </p:nvSpPr>
        <p:spPr bwMode="auto">
          <a:xfrm>
            <a:off x="0" y="836712"/>
            <a:ext cx="9139833" cy="7207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2400" b="1" dirty="0" err="1">
                <a:solidFill>
                  <a:schemeClr val="tx1"/>
                </a:solidFill>
                <a:latin typeface="+mn-lt"/>
              </a:rPr>
              <a:t>Revision</a:t>
            </a:r>
            <a:r>
              <a:rPr lang="fr-FR" altLang="fr-FR" sz="2400" b="1" dirty="0">
                <a:solidFill>
                  <a:schemeClr val="tx1"/>
                </a:solidFill>
                <a:latin typeface="+mn-lt"/>
              </a:rPr>
              <a:t> to LRYGB n = 35/2 319 (1.5%) </a:t>
            </a:r>
            <a:r>
              <a:rPr lang="fr-FR" altLang="fr-FR" sz="2400" b="1" dirty="0" err="1" smtClean="0">
                <a:solidFill>
                  <a:schemeClr val="tx1"/>
                </a:solidFill>
                <a:latin typeface="+mn-lt"/>
              </a:rPr>
              <a:t>between</a:t>
            </a:r>
            <a:r>
              <a:rPr lang="fr-FR" altLang="fr-FR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altLang="fr-FR" sz="2400" b="1" dirty="0">
                <a:solidFill>
                  <a:schemeClr val="tx1"/>
                </a:solidFill>
                <a:latin typeface="+mn-lt"/>
              </a:rPr>
              <a:t>2005 and 2013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-24340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(9)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8520" y="2204864"/>
            <a:ext cx="1044116" cy="8640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732240" y="5661248"/>
            <a:ext cx="1512168" cy="93610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32240" y="5210150"/>
            <a:ext cx="151216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-11584" y="1052736"/>
            <a:ext cx="6455792" cy="5544616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altLang="fr-FR" sz="2400" dirty="0" err="1"/>
              <a:t>Efficiency</a:t>
            </a:r>
            <a:r>
              <a:rPr lang="fr-FR" altLang="fr-FR" sz="2400" dirty="0"/>
              <a:t> of </a:t>
            </a:r>
            <a:r>
              <a:rPr lang="fr-FR" altLang="fr-FR" sz="2400" b="1" dirty="0"/>
              <a:t>OLGB</a:t>
            </a:r>
            <a:r>
              <a:rPr lang="fr-FR" altLang="fr-FR" sz="2400" dirty="0"/>
              <a:t> as </a:t>
            </a:r>
            <a:r>
              <a:rPr lang="fr-FR" altLang="fr-FR" sz="2400" dirty="0" err="1" smtClean="0"/>
              <a:t>both</a:t>
            </a:r>
            <a:r>
              <a:rPr lang="fr-FR" altLang="fr-FR" sz="2400" dirty="0" smtClean="0"/>
              <a:t> restrictive and </a:t>
            </a:r>
            <a:r>
              <a:rPr lang="fr-FR" altLang="fr-FR" sz="2400" dirty="0" err="1" smtClean="0"/>
              <a:t>malabsorptive</a:t>
            </a:r>
            <a:r>
              <a:rPr lang="fr-FR" altLang="fr-FR" sz="2400" dirty="0" smtClean="0"/>
              <a:t> </a:t>
            </a:r>
            <a:r>
              <a:rPr lang="fr-FR" altLang="fr-FR" sz="2400" dirty="0" err="1"/>
              <a:t>bariatric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procedure</a:t>
            </a:r>
            <a:r>
              <a:rPr lang="fr-FR" altLang="fr-FR" sz="2400" dirty="0"/>
              <a:t> has 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been </a:t>
            </a:r>
            <a:r>
              <a:rPr lang="fr-FR" altLang="fr-FR" sz="2400" dirty="0" err="1"/>
              <a:t>demonstrated</a:t>
            </a:r>
            <a:r>
              <a:rPr lang="fr-FR" altLang="fr-FR" sz="2400" dirty="0" smtClean="0"/>
              <a:t>.</a:t>
            </a:r>
          </a:p>
          <a:p>
            <a:pPr marL="0" indent="0">
              <a:buNone/>
            </a:pPr>
            <a:endParaRPr lang="fr-FR" altLang="fr-FR" sz="2400" dirty="0"/>
          </a:p>
          <a:p>
            <a:pPr marL="0" indent="0">
              <a:buNone/>
            </a:pPr>
            <a:r>
              <a:rPr lang="fr-FR" altLang="fr-FR" sz="2400" dirty="0" smtClean="0"/>
              <a:t>« </a:t>
            </a:r>
            <a:r>
              <a:rPr lang="fr-FR" altLang="fr-FR" sz="2400" dirty="0" err="1" smtClean="0"/>
              <a:t>Weight</a:t>
            </a:r>
            <a:r>
              <a:rPr lang="fr-FR" altLang="fr-FR" sz="2400" dirty="0" smtClean="0"/>
              <a:t> </a:t>
            </a:r>
            <a:r>
              <a:rPr lang="fr-FR" altLang="fr-FR" sz="2400" dirty="0" err="1"/>
              <a:t>loss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after</a:t>
            </a:r>
            <a:r>
              <a:rPr lang="fr-FR" altLang="fr-FR" sz="2400" dirty="0"/>
              <a:t> </a:t>
            </a:r>
            <a:r>
              <a:rPr lang="fr-FR" altLang="fr-FR" sz="2400" dirty="0" err="1"/>
              <a:t>revision</a:t>
            </a:r>
            <a:r>
              <a:rPr lang="fr-FR" altLang="fr-FR" sz="2400" dirty="0"/>
              <a:t> of </a:t>
            </a:r>
            <a:r>
              <a:rPr lang="fr-FR" altLang="fr-FR" sz="2400" b="1" dirty="0"/>
              <a:t>pure </a:t>
            </a:r>
            <a:r>
              <a:rPr lang="fr-FR" altLang="fr-FR" sz="2400" b="1" dirty="0" err="1"/>
              <a:t>restictrive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operations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significantly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better</a:t>
            </a:r>
            <a:r>
              <a:rPr lang="fr-FR" altLang="fr-FR" sz="2400" dirty="0"/>
              <a:t> </a:t>
            </a:r>
            <a:r>
              <a:rPr lang="fr-FR" altLang="fr-FR" sz="2400" dirty="0" err="1"/>
              <a:t>than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after</a:t>
            </a:r>
            <a:r>
              <a:rPr lang="fr-FR" altLang="fr-FR" sz="2400" dirty="0"/>
              <a:t> </a:t>
            </a:r>
            <a:r>
              <a:rPr lang="fr-FR" altLang="fr-FR" sz="2400" dirty="0" err="1"/>
              <a:t>revision</a:t>
            </a:r>
            <a:r>
              <a:rPr lang="fr-FR" altLang="fr-FR" sz="2400" dirty="0"/>
              <a:t> of </a:t>
            </a:r>
            <a:r>
              <a:rPr lang="fr-FR" altLang="fr-FR" sz="2400" dirty="0" err="1"/>
              <a:t>operation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with</a:t>
            </a:r>
            <a:r>
              <a:rPr lang="fr-FR" altLang="fr-FR" sz="2400" dirty="0"/>
              <a:t> </a:t>
            </a:r>
            <a:r>
              <a:rPr lang="fr-FR" altLang="fr-FR" sz="2400" dirty="0" err="1"/>
              <a:t>malabsorptive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components »</a:t>
            </a:r>
          </a:p>
          <a:p>
            <a:pPr marL="0" indent="0">
              <a:buNone/>
            </a:pPr>
            <a:endParaRPr lang="fr-FR" altLang="fr-FR" sz="2400" dirty="0"/>
          </a:p>
          <a:p>
            <a:r>
              <a:rPr lang="fr-FR" altLang="fr-FR" sz="2400" dirty="0" err="1"/>
              <a:t>However</a:t>
            </a:r>
            <a:r>
              <a:rPr lang="fr-FR" altLang="fr-FR" sz="2400" dirty="0"/>
              <a:t>, </a:t>
            </a:r>
            <a:r>
              <a:rPr lang="fr-FR" altLang="fr-FR" sz="2400" dirty="0" err="1"/>
              <a:t>controversy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exists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concerning</a:t>
            </a:r>
            <a:r>
              <a:rPr lang="fr-FR" altLang="fr-FR" sz="2400" dirty="0"/>
              <a:t> </a:t>
            </a:r>
            <a:r>
              <a:rPr lang="fr-FR" altLang="fr-FR" sz="2400" dirty="0" err="1"/>
              <a:t>side</a:t>
            </a:r>
            <a:r>
              <a:rPr lang="fr-FR" altLang="fr-FR" sz="2400" dirty="0"/>
              <a:t> </a:t>
            </a:r>
            <a:r>
              <a:rPr lang="fr-FR" altLang="fr-FR" sz="2400" dirty="0" err="1"/>
              <a:t>effects</a:t>
            </a:r>
            <a:r>
              <a:rPr lang="fr-FR" altLang="fr-FR" sz="2400" dirty="0"/>
              <a:t> of </a:t>
            </a:r>
            <a:r>
              <a:rPr lang="fr-FR" altLang="fr-FR" sz="2400" b="1" dirty="0" smtClean="0"/>
              <a:t>OLGB</a:t>
            </a:r>
            <a:endParaRPr lang="fr-FR" altLang="fr-FR" sz="2400" dirty="0"/>
          </a:p>
          <a:p>
            <a:pPr lvl="1"/>
            <a:r>
              <a:rPr lang="fr-FR" altLang="fr-FR" sz="2000" dirty="0" err="1" smtClean="0">
                <a:solidFill>
                  <a:srgbClr val="66FF33"/>
                </a:solidFill>
              </a:rPr>
              <a:t>Intractable</a:t>
            </a:r>
            <a:r>
              <a:rPr lang="fr-FR" altLang="fr-FR" sz="2000" dirty="0" smtClean="0">
                <a:solidFill>
                  <a:srgbClr val="66FF33"/>
                </a:solidFill>
              </a:rPr>
              <a:t> Bile Reflux</a:t>
            </a:r>
          </a:p>
          <a:p>
            <a:pPr lvl="1"/>
            <a:r>
              <a:rPr lang="fr-FR" altLang="fr-FR" sz="2000" dirty="0" smtClean="0"/>
              <a:t>Malnutrition</a:t>
            </a:r>
          </a:p>
          <a:p>
            <a:pPr lvl="1"/>
            <a:r>
              <a:rPr lang="fr-FR" altLang="fr-FR" sz="2000" dirty="0" smtClean="0"/>
              <a:t>Marginal </a:t>
            </a:r>
            <a:r>
              <a:rPr lang="fr-FR" altLang="fr-FR" sz="2000" dirty="0" err="1" smtClean="0"/>
              <a:t>Ulcer</a:t>
            </a:r>
            <a:endParaRPr lang="fr-FR" altLang="fr-FR" sz="2000" dirty="0"/>
          </a:p>
          <a:p>
            <a:pPr>
              <a:buFontTx/>
              <a:buNone/>
            </a:pPr>
            <a:endParaRPr lang="fr-FR" altLang="fr-FR" sz="2400" dirty="0"/>
          </a:p>
          <a:p>
            <a:pPr>
              <a:buFontTx/>
              <a:buNone/>
            </a:pPr>
            <a:endParaRPr lang="fr-FR" altLang="fr-FR" sz="2400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95738" y="3068638"/>
            <a:ext cx="388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63688" y="4005064"/>
            <a:ext cx="54006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i="1" dirty="0" err="1">
                <a:solidFill>
                  <a:srgbClr val="FFFF00"/>
                </a:solidFill>
              </a:rPr>
              <a:t>Brolin</a:t>
            </a:r>
            <a:r>
              <a:rPr lang="fr-FR" altLang="fr-FR" sz="1400" i="1" dirty="0">
                <a:solidFill>
                  <a:srgbClr val="FFFF00"/>
                </a:solidFill>
              </a:rPr>
              <a:t> and Cody Ann </a:t>
            </a:r>
            <a:r>
              <a:rPr lang="fr-FR" altLang="fr-FR" sz="1400" i="1" dirty="0" err="1" smtClean="0">
                <a:solidFill>
                  <a:srgbClr val="FFFF00"/>
                </a:solidFill>
              </a:rPr>
              <a:t>Surg</a:t>
            </a:r>
            <a:r>
              <a:rPr lang="fr-FR" altLang="fr-FR" sz="1400" i="1" dirty="0" smtClean="0">
                <a:solidFill>
                  <a:srgbClr val="FFFF00"/>
                </a:solidFill>
              </a:rPr>
              <a:t> </a:t>
            </a:r>
            <a:r>
              <a:rPr lang="fr-FR" altLang="fr-FR" sz="1400" i="1" dirty="0">
                <a:solidFill>
                  <a:srgbClr val="FFFF00"/>
                </a:solidFill>
              </a:rPr>
              <a:t>2008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132856"/>
            <a:ext cx="2401431" cy="432048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4" name="Flèche vers la gauche 3"/>
          <p:cNvSpPr/>
          <p:nvPr/>
        </p:nvSpPr>
        <p:spPr>
          <a:xfrm rot="13217424">
            <a:off x="8316416" y="4221088"/>
            <a:ext cx="432048" cy="360040"/>
          </a:xfrm>
          <a:prstGeom prst="leftArrow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gauche 4"/>
          <p:cNvSpPr/>
          <p:nvPr/>
        </p:nvSpPr>
        <p:spPr>
          <a:xfrm rot="19399143">
            <a:off x="8244408" y="5301208"/>
            <a:ext cx="504056" cy="360040"/>
          </a:xfrm>
          <a:prstGeom prst="leftArrow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gauche 5"/>
          <p:cNvSpPr/>
          <p:nvPr/>
        </p:nvSpPr>
        <p:spPr>
          <a:xfrm rot="3123822">
            <a:off x="7497215" y="5070594"/>
            <a:ext cx="504056" cy="360040"/>
          </a:xfrm>
          <a:prstGeom prst="leftArrow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haut 8"/>
          <p:cNvSpPr/>
          <p:nvPr/>
        </p:nvSpPr>
        <p:spPr>
          <a:xfrm>
            <a:off x="7380312" y="3356992"/>
            <a:ext cx="360040" cy="576064"/>
          </a:xfrm>
          <a:prstGeom prst="upArrow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660232" y="299695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6FF33"/>
                </a:solidFill>
              </a:rPr>
              <a:t>?</a:t>
            </a:r>
            <a:endParaRPr lang="fr-FR" sz="3600" b="1" dirty="0">
              <a:solidFill>
                <a:srgbClr val="66FF33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108520" y="-1825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smtClean="0"/>
              <a:t>  </a:t>
            </a:r>
            <a:r>
              <a:rPr lang="fr-FR" altLang="fr-FR" b="1" smtClean="0">
                <a:solidFill>
                  <a:srgbClr val="FFFF00"/>
                </a:solidFill>
              </a:rPr>
              <a:t>Introduction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28894"/>
            <a:ext cx="4391025" cy="3455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altLang="fr-FR" sz="2000" dirty="0" smtClean="0"/>
              <a:t>    </a:t>
            </a:r>
            <a:endParaRPr lang="fr-FR" altLang="fr-FR" sz="2000" dirty="0"/>
          </a:p>
          <a:p>
            <a:pPr>
              <a:buFontTx/>
              <a:buNone/>
            </a:pPr>
            <a:r>
              <a:rPr lang="fr-FR" altLang="fr-FR" sz="2000" dirty="0" smtClean="0"/>
              <a:t>                                                       </a:t>
            </a:r>
            <a:endParaRPr lang="fr-FR" altLang="fr-FR" sz="2000" dirty="0"/>
          </a:p>
          <a:p>
            <a:pPr>
              <a:buFontTx/>
              <a:buNone/>
            </a:pPr>
            <a:r>
              <a:rPr lang="fr-FR" altLang="fr-FR" sz="2000" dirty="0"/>
              <a:t>                                                </a:t>
            </a:r>
          </a:p>
          <a:p>
            <a:pPr>
              <a:buFontTx/>
              <a:buNone/>
            </a:pPr>
            <a:endParaRPr lang="fr-FR" altLang="fr-FR" sz="2000" dirty="0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882604" y="1968659"/>
            <a:ext cx="33115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dirty="0"/>
          </a:p>
          <a:p>
            <a:pPr algn="ctr">
              <a:spcBef>
                <a:spcPct val="50000"/>
              </a:spcBef>
            </a:pPr>
            <a:endParaRPr lang="fr-FR" altLang="fr-FR" sz="1600" b="1" dirty="0"/>
          </a:p>
          <a:p>
            <a:pPr>
              <a:spcBef>
                <a:spcPct val="50000"/>
              </a:spcBef>
            </a:pPr>
            <a:endParaRPr lang="fr-FR" altLang="fr-FR" sz="1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7626"/>
            <a:ext cx="6616278" cy="54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95353" y="1484784"/>
            <a:ext cx="864096" cy="432048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890020" y="5805264"/>
            <a:ext cx="869429" cy="93610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764745" y="1465734"/>
            <a:ext cx="2399543" cy="4320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759448" y="5807521"/>
            <a:ext cx="3116462" cy="93384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79512" y="404664"/>
            <a:ext cx="8712150" cy="6207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altLang="fr-FR" sz="2800" b="1" dirty="0" smtClean="0">
                <a:solidFill>
                  <a:srgbClr val="FFFF00"/>
                </a:solidFill>
                <a:latin typeface="+mn-lt"/>
              </a:rPr>
              <a:t>Discussion</a:t>
            </a:r>
          </a:p>
          <a:p>
            <a:pPr fontAlgn="auto">
              <a:spcAft>
                <a:spcPts val="0"/>
              </a:spcAft>
            </a:pPr>
            <a:r>
              <a:rPr lang="fr-FR" altLang="fr-F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Which</a:t>
            </a:r>
            <a:r>
              <a:rPr lang="fr-FR" alt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fr-FR" altLang="fr-F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procedure</a:t>
            </a:r>
            <a:r>
              <a:rPr lang="fr-FR" alt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fr-FR" altLang="fr-F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after</a:t>
            </a:r>
            <a:r>
              <a:rPr lang="fr-FR" alt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fr-FR" altLang="fr-F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failed</a:t>
            </a:r>
            <a:r>
              <a:rPr lang="fr-FR" alt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restrictive </a:t>
            </a:r>
            <a:r>
              <a:rPr lang="fr-FR" altLang="fr-FR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surgery</a:t>
            </a:r>
            <a:r>
              <a:rPr lang="fr-FR" altLang="fr-F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: </a:t>
            </a:r>
            <a:r>
              <a:rPr lang="fr-FR" alt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OLGB </a:t>
            </a:r>
            <a:r>
              <a:rPr lang="fr-FR" altLang="fr-F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or RYGB?</a:t>
            </a:r>
          </a:p>
        </p:txBody>
      </p:sp>
    </p:spTree>
    <p:extLst>
      <p:ext uri="{BB962C8B-B14F-4D97-AF65-F5344CB8AC3E}">
        <p14:creationId xmlns:p14="http://schemas.microsoft.com/office/powerpoint/2010/main" val="38981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-18256"/>
            <a:ext cx="9144000" cy="1143000"/>
          </a:xfrm>
          <a:noFill/>
          <a:ln>
            <a:noFill/>
          </a:ln>
        </p:spPr>
        <p:txBody>
          <a:bodyPr/>
          <a:lstStyle/>
          <a:p>
            <a:r>
              <a:rPr lang="fr-FR" altLang="fr-FR" b="1" dirty="0"/>
              <a:t>  </a:t>
            </a:r>
            <a:r>
              <a:rPr lang="fr-FR" altLang="fr-FR" b="1" dirty="0">
                <a:solidFill>
                  <a:srgbClr val="FFFF00"/>
                </a:solidFill>
              </a:rPr>
              <a:t>Introduction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1300609"/>
            <a:ext cx="9144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sz="2000" b="1" dirty="0" smtClean="0"/>
              <a:t>Distribution of  </a:t>
            </a:r>
            <a:r>
              <a:rPr lang="fr-FR" altLang="fr-FR" sz="2000" b="1" dirty="0" err="1" smtClean="0"/>
              <a:t>Bariatric</a:t>
            </a:r>
            <a:r>
              <a:rPr lang="fr-FR" altLang="fr-FR" sz="2000" b="1" dirty="0" smtClean="0"/>
              <a:t> </a:t>
            </a:r>
            <a:r>
              <a:rPr lang="fr-FR" altLang="fr-FR" sz="2000" b="1" dirty="0" err="1" smtClean="0"/>
              <a:t>procedures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( LAGB, OLGB, RYGB, SLEEVE )</a:t>
            </a:r>
          </a:p>
          <a:p>
            <a:pPr fontAlgn="auto">
              <a:spcAft>
                <a:spcPts val="0"/>
              </a:spcAft>
            </a:pPr>
            <a:r>
              <a:rPr lang="fr-FR" altLang="fr-FR" sz="2000" b="1" dirty="0" smtClean="0"/>
              <a:t>in Geoffroy Saint Hilaire</a:t>
            </a:r>
            <a:endParaRPr lang="fr-FR" altLang="fr-FR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64"/>
          <a:stretch/>
        </p:blipFill>
        <p:spPr>
          <a:xfrm>
            <a:off x="107504" y="2422358"/>
            <a:ext cx="4606783" cy="4247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4" t="30238" r="17278" b="13036"/>
          <a:stretch>
            <a:fillRect/>
          </a:stretch>
        </p:blipFill>
        <p:spPr bwMode="auto">
          <a:xfrm>
            <a:off x="4802669" y="2852936"/>
            <a:ext cx="414959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40152" y="5497487"/>
            <a:ext cx="243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rgbClr val="FFFF00"/>
                </a:solidFill>
              </a:rPr>
              <a:t>Lazzati</a:t>
            </a:r>
            <a:r>
              <a:rPr lang="fr-FR" sz="1400" i="1" dirty="0" smtClean="0">
                <a:solidFill>
                  <a:srgbClr val="FFFF00"/>
                </a:solidFill>
              </a:rPr>
              <a:t> et al , SOARD 2014</a:t>
            </a:r>
            <a:endParaRPr lang="fr-FR" sz="1400" i="1" dirty="0">
              <a:solidFill>
                <a:srgbClr val="FFFF0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2171700" y="4419600"/>
            <a:ext cx="1685925" cy="1666875"/>
          </a:xfrm>
          <a:custGeom>
            <a:avLst/>
            <a:gdLst>
              <a:gd name="connsiteX0" fmla="*/ 0 w 1685925"/>
              <a:gd name="connsiteY0" fmla="*/ 1647825 h 1666875"/>
              <a:gd name="connsiteX1" fmla="*/ 171450 w 1685925"/>
              <a:gd name="connsiteY1" fmla="*/ 1285875 h 1666875"/>
              <a:gd name="connsiteX2" fmla="*/ 428625 w 1685925"/>
              <a:gd name="connsiteY2" fmla="*/ 1238250 h 1666875"/>
              <a:gd name="connsiteX3" fmla="*/ 619125 w 1685925"/>
              <a:gd name="connsiteY3" fmla="*/ 1009650 h 1666875"/>
              <a:gd name="connsiteX4" fmla="*/ 819150 w 1685925"/>
              <a:gd name="connsiteY4" fmla="*/ 904875 h 1666875"/>
              <a:gd name="connsiteX5" fmla="*/ 1057275 w 1685925"/>
              <a:gd name="connsiteY5" fmla="*/ 952500 h 1666875"/>
              <a:gd name="connsiteX6" fmla="*/ 1238250 w 1685925"/>
              <a:gd name="connsiteY6" fmla="*/ 542925 h 1666875"/>
              <a:gd name="connsiteX7" fmla="*/ 1457325 w 1685925"/>
              <a:gd name="connsiteY7" fmla="*/ 152400 h 1666875"/>
              <a:gd name="connsiteX8" fmla="*/ 1685925 w 1685925"/>
              <a:gd name="connsiteY8" fmla="*/ 0 h 1666875"/>
              <a:gd name="connsiteX9" fmla="*/ 1685925 w 1685925"/>
              <a:gd name="connsiteY9" fmla="*/ 1666875 h 1666875"/>
              <a:gd name="connsiteX10" fmla="*/ 0 w 1685925"/>
              <a:gd name="connsiteY10" fmla="*/ 164782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925" h="1666875">
                <a:moveTo>
                  <a:pt x="0" y="1647825"/>
                </a:moveTo>
                <a:lnTo>
                  <a:pt x="171450" y="1285875"/>
                </a:lnTo>
                <a:lnTo>
                  <a:pt x="428625" y="1238250"/>
                </a:lnTo>
                <a:lnTo>
                  <a:pt x="619125" y="1009650"/>
                </a:lnTo>
                <a:lnTo>
                  <a:pt x="819150" y="904875"/>
                </a:lnTo>
                <a:lnTo>
                  <a:pt x="1057275" y="952500"/>
                </a:lnTo>
                <a:lnTo>
                  <a:pt x="1238250" y="542925"/>
                </a:lnTo>
                <a:lnTo>
                  <a:pt x="1457325" y="152400"/>
                </a:lnTo>
                <a:lnTo>
                  <a:pt x="1685925" y="0"/>
                </a:lnTo>
                <a:lnTo>
                  <a:pt x="1685925" y="1666875"/>
                </a:lnTo>
                <a:lnTo>
                  <a:pt x="0" y="16478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67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OLGB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634701" y="3022899"/>
            <a:ext cx="3195021" cy="3076687"/>
          </a:xfrm>
          <a:custGeom>
            <a:avLst/>
            <a:gdLst>
              <a:gd name="connsiteX0" fmla="*/ 32273 w 3195021"/>
              <a:gd name="connsiteY0" fmla="*/ 3022899 h 3076687"/>
              <a:gd name="connsiteX1" fmla="*/ 279699 w 3195021"/>
              <a:gd name="connsiteY1" fmla="*/ 3012141 h 3076687"/>
              <a:gd name="connsiteX2" fmla="*/ 473337 w 3195021"/>
              <a:gd name="connsiteY2" fmla="*/ 2829261 h 3076687"/>
              <a:gd name="connsiteX3" fmla="*/ 677732 w 3195021"/>
              <a:gd name="connsiteY3" fmla="*/ 2388197 h 3076687"/>
              <a:gd name="connsiteX4" fmla="*/ 882127 w 3195021"/>
              <a:gd name="connsiteY4" fmla="*/ 1065007 h 3076687"/>
              <a:gd name="connsiteX5" fmla="*/ 1086523 w 3195021"/>
              <a:gd name="connsiteY5" fmla="*/ 0 h 3076687"/>
              <a:gd name="connsiteX6" fmla="*/ 1118795 w 3195021"/>
              <a:gd name="connsiteY6" fmla="*/ 0 h 3076687"/>
              <a:gd name="connsiteX7" fmla="*/ 1323191 w 3195021"/>
              <a:gd name="connsiteY7" fmla="*/ 258183 h 3076687"/>
              <a:gd name="connsiteX8" fmla="*/ 1516828 w 3195021"/>
              <a:gd name="connsiteY8" fmla="*/ 1624405 h 3076687"/>
              <a:gd name="connsiteX9" fmla="*/ 1742739 w 3195021"/>
              <a:gd name="connsiteY9" fmla="*/ 1699708 h 3076687"/>
              <a:gd name="connsiteX10" fmla="*/ 1936377 w 3195021"/>
              <a:gd name="connsiteY10" fmla="*/ 1699708 h 3076687"/>
              <a:gd name="connsiteX11" fmla="*/ 2130014 w 3195021"/>
              <a:gd name="connsiteY11" fmla="*/ 1861073 h 3076687"/>
              <a:gd name="connsiteX12" fmla="*/ 2355925 w 3195021"/>
              <a:gd name="connsiteY12" fmla="*/ 2194560 h 3076687"/>
              <a:gd name="connsiteX13" fmla="*/ 2560320 w 3195021"/>
              <a:gd name="connsiteY13" fmla="*/ 2474259 h 3076687"/>
              <a:gd name="connsiteX14" fmla="*/ 2753958 w 3195021"/>
              <a:gd name="connsiteY14" fmla="*/ 2549562 h 3076687"/>
              <a:gd name="connsiteX15" fmla="*/ 2969111 w 3195021"/>
              <a:gd name="connsiteY15" fmla="*/ 2775473 h 3076687"/>
              <a:gd name="connsiteX16" fmla="*/ 3195021 w 3195021"/>
              <a:gd name="connsiteY16" fmla="*/ 2840019 h 3076687"/>
              <a:gd name="connsiteX17" fmla="*/ 3195021 w 3195021"/>
              <a:gd name="connsiteY17" fmla="*/ 3076687 h 3076687"/>
              <a:gd name="connsiteX18" fmla="*/ 0 w 3195021"/>
              <a:gd name="connsiteY18" fmla="*/ 3065929 h 3076687"/>
              <a:gd name="connsiteX19" fmla="*/ 32273 w 3195021"/>
              <a:gd name="connsiteY19" fmla="*/ 3022899 h 30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95021" h="3076687">
                <a:moveTo>
                  <a:pt x="32273" y="3022899"/>
                </a:moveTo>
                <a:lnTo>
                  <a:pt x="279699" y="3012141"/>
                </a:lnTo>
                <a:lnTo>
                  <a:pt x="473337" y="2829261"/>
                </a:lnTo>
                <a:lnTo>
                  <a:pt x="677732" y="2388197"/>
                </a:lnTo>
                <a:lnTo>
                  <a:pt x="882127" y="1065007"/>
                </a:lnTo>
                <a:lnTo>
                  <a:pt x="1086523" y="0"/>
                </a:lnTo>
                <a:lnTo>
                  <a:pt x="1118795" y="0"/>
                </a:lnTo>
                <a:lnTo>
                  <a:pt x="1323191" y="258183"/>
                </a:lnTo>
                <a:lnTo>
                  <a:pt x="1516828" y="1624405"/>
                </a:lnTo>
                <a:lnTo>
                  <a:pt x="1742739" y="1699708"/>
                </a:lnTo>
                <a:lnTo>
                  <a:pt x="1936377" y="1699708"/>
                </a:lnTo>
                <a:lnTo>
                  <a:pt x="2130014" y="1861073"/>
                </a:lnTo>
                <a:lnTo>
                  <a:pt x="2355925" y="2194560"/>
                </a:lnTo>
                <a:lnTo>
                  <a:pt x="2560320" y="2474259"/>
                </a:lnTo>
                <a:lnTo>
                  <a:pt x="2753958" y="2549562"/>
                </a:lnTo>
                <a:lnTo>
                  <a:pt x="2969111" y="2775473"/>
                </a:lnTo>
                <a:lnTo>
                  <a:pt x="3195021" y="2840019"/>
                </a:lnTo>
                <a:lnTo>
                  <a:pt x="3195021" y="3076687"/>
                </a:lnTo>
                <a:lnTo>
                  <a:pt x="0" y="3065929"/>
                </a:lnTo>
                <a:lnTo>
                  <a:pt x="32273" y="3022899"/>
                </a:lnTo>
                <a:close/>
              </a:path>
            </a:pathLst>
          </a:custGeom>
          <a:solidFill>
            <a:schemeClr val="accent2"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LAGB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901" y="159395"/>
            <a:ext cx="863600" cy="143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3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-18256"/>
            <a:ext cx="9144000" cy="1143000"/>
          </a:xfrm>
          <a:noFill/>
          <a:ln>
            <a:noFill/>
          </a:ln>
        </p:spPr>
        <p:txBody>
          <a:bodyPr/>
          <a:lstStyle/>
          <a:p>
            <a:r>
              <a:rPr lang="fr-FR" altLang="fr-FR" b="1" dirty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Methods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95738" y="3068638"/>
            <a:ext cx="388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5712" y="3373883"/>
            <a:ext cx="8395567" cy="2647405"/>
          </a:xfr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2400" b="1" dirty="0" err="1" smtClean="0"/>
              <a:t>Analyze</a:t>
            </a:r>
            <a:r>
              <a:rPr lang="fr-FR" altLang="fr-FR" sz="2400" b="1" dirty="0" smtClean="0"/>
              <a:t>:</a:t>
            </a:r>
          </a:p>
          <a:p>
            <a:pPr lvl="1"/>
            <a:r>
              <a:rPr lang="fr-FR" altLang="fr-FR" sz="2400" b="1" dirty="0" err="1" smtClean="0"/>
              <a:t>Early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postoperative</a:t>
            </a:r>
            <a:r>
              <a:rPr lang="fr-FR" altLang="fr-FR" sz="2400" b="1" dirty="0" smtClean="0"/>
              <a:t> complications </a:t>
            </a:r>
            <a:r>
              <a:rPr lang="fr-FR" altLang="fr-FR" sz="2400" b="1" dirty="0" err="1" smtClean="0"/>
              <a:t>requiring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reintervention</a:t>
            </a:r>
            <a:r>
              <a:rPr lang="fr-FR" altLang="fr-FR" sz="2400" b="1" dirty="0" smtClean="0"/>
              <a:t> </a:t>
            </a:r>
            <a:r>
              <a:rPr lang="fr-FR" altLang="fr-FR" sz="2400" b="1" dirty="0" smtClean="0">
                <a:solidFill>
                  <a:srgbClr val="FFFF00"/>
                </a:solidFill>
              </a:rPr>
              <a:t>(</a:t>
            </a:r>
            <a:r>
              <a:rPr lang="fr-FR" altLang="fr-FR" sz="2400" b="1" dirty="0" err="1" smtClean="0">
                <a:solidFill>
                  <a:srgbClr val="FFFF00"/>
                </a:solidFill>
              </a:rPr>
              <a:t>leaks</a:t>
            </a:r>
            <a:r>
              <a:rPr lang="fr-FR" altLang="fr-FR" sz="2400" b="1" dirty="0" smtClean="0">
                <a:solidFill>
                  <a:srgbClr val="FFFF00"/>
                </a:solidFill>
              </a:rPr>
              <a:t>, </a:t>
            </a:r>
            <a:r>
              <a:rPr lang="fr-FR" altLang="fr-FR" sz="2400" b="1" dirty="0" err="1" smtClean="0">
                <a:solidFill>
                  <a:srgbClr val="FFFF00"/>
                </a:solidFill>
              </a:rPr>
              <a:t>bleeding</a:t>
            </a:r>
            <a:r>
              <a:rPr lang="fr-FR" altLang="fr-FR" sz="2400" b="1" dirty="0" smtClean="0">
                <a:solidFill>
                  <a:srgbClr val="FFFF00"/>
                </a:solidFill>
              </a:rPr>
              <a:t>, </a:t>
            </a:r>
            <a:r>
              <a:rPr lang="fr-FR" altLang="fr-FR" sz="2400" b="1" dirty="0" err="1" smtClean="0">
                <a:solidFill>
                  <a:srgbClr val="FFFF00"/>
                </a:solidFill>
              </a:rPr>
              <a:t>mechanical</a:t>
            </a:r>
            <a:r>
              <a:rPr lang="fr-FR" altLang="fr-FR" sz="2400" b="1" dirty="0" smtClean="0">
                <a:solidFill>
                  <a:srgbClr val="FFFF00"/>
                </a:solidFill>
              </a:rPr>
              <a:t> complications)</a:t>
            </a:r>
          </a:p>
          <a:p>
            <a:pPr lvl="1">
              <a:buFontTx/>
              <a:buNone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 lvl="1"/>
            <a:r>
              <a:rPr lang="fr-FR" altLang="fr-FR" sz="2400" b="1" dirty="0" smtClean="0"/>
              <a:t>Long </a:t>
            </a:r>
            <a:r>
              <a:rPr lang="fr-FR" altLang="fr-FR" sz="2400" b="1" dirty="0" err="1" smtClean="0"/>
              <a:t>term</a:t>
            </a:r>
            <a:r>
              <a:rPr lang="fr-FR" altLang="fr-FR" sz="2400" b="1" dirty="0" smtClean="0"/>
              <a:t> complications </a:t>
            </a:r>
            <a:r>
              <a:rPr lang="fr-FR" altLang="fr-FR" sz="2400" b="1" dirty="0" err="1" smtClean="0"/>
              <a:t>requiring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revisional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procedure</a:t>
            </a:r>
            <a:r>
              <a:rPr lang="fr-FR" altLang="fr-FR" sz="2400" b="1" dirty="0" smtClean="0"/>
              <a:t>  </a:t>
            </a:r>
            <a:r>
              <a:rPr lang="fr-FR" altLang="fr-FR" sz="2400" b="1" dirty="0" smtClean="0">
                <a:solidFill>
                  <a:srgbClr val="FFFF00"/>
                </a:solidFill>
              </a:rPr>
              <a:t>(</a:t>
            </a:r>
            <a:r>
              <a:rPr lang="fr-FR" altLang="fr-FR" sz="2400" b="1" dirty="0" err="1" smtClean="0">
                <a:solidFill>
                  <a:srgbClr val="FFFF00"/>
                </a:solidFill>
              </a:rPr>
              <a:t>Intractable</a:t>
            </a:r>
            <a:r>
              <a:rPr lang="fr-FR" altLang="fr-FR" sz="2400" b="1" dirty="0" smtClean="0">
                <a:solidFill>
                  <a:srgbClr val="FFFF00"/>
                </a:solidFill>
              </a:rPr>
              <a:t> bile reflux, malnutrition</a:t>
            </a:r>
            <a:r>
              <a:rPr lang="fr-FR" altLang="fr-FR" sz="2400" b="1" smtClean="0">
                <a:solidFill>
                  <a:srgbClr val="FFFF00"/>
                </a:solidFill>
              </a:rPr>
              <a:t>, marginal </a:t>
            </a:r>
            <a:r>
              <a:rPr lang="fr-FR" altLang="fr-FR" sz="2400" b="1" dirty="0" err="1" smtClean="0">
                <a:solidFill>
                  <a:srgbClr val="FFFF00"/>
                </a:solidFill>
              </a:rPr>
              <a:t>ulcer</a:t>
            </a:r>
            <a:r>
              <a:rPr lang="fr-FR" altLang="fr-FR" sz="2400" b="1" dirty="0" smtClean="0">
                <a:solidFill>
                  <a:srgbClr val="FFFF00"/>
                </a:solidFill>
              </a:rPr>
              <a:t>…)</a:t>
            </a:r>
            <a:endParaRPr lang="fr-FR" altLang="fr-FR" sz="2400" b="1" dirty="0">
              <a:solidFill>
                <a:srgbClr val="FFFF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33887" y="908720"/>
            <a:ext cx="3628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400" b="1" dirty="0" err="1">
                <a:latin typeface="+mn-lt"/>
              </a:rPr>
              <a:t>From</a:t>
            </a:r>
            <a:r>
              <a:rPr lang="fr-FR" altLang="fr-FR" sz="2400" b="1" dirty="0">
                <a:latin typeface="+mn-lt"/>
              </a:rPr>
              <a:t> 2005 to </a:t>
            </a:r>
            <a:r>
              <a:rPr lang="fr-FR" altLang="fr-FR" sz="2400" b="1" dirty="0" err="1" smtClean="0">
                <a:latin typeface="+mn-lt"/>
              </a:rPr>
              <a:t>January</a:t>
            </a:r>
            <a:r>
              <a:rPr lang="fr-FR" altLang="fr-FR" sz="2400" b="1" dirty="0" smtClean="0">
                <a:latin typeface="+mn-lt"/>
              </a:rPr>
              <a:t> 2014</a:t>
            </a:r>
            <a:endParaRPr lang="fr-FR" altLang="fr-FR" sz="2400" b="1" dirty="0">
              <a:latin typeface="+mn-lt"/>
            </a:endParaRPr>
          </a:p>
          <a:p>
            <a:endParaRPr lang="fr-FR" sz="2400" dirty="0"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1484313"/>
            <a:ext cx="7885112" cy="400110"/>
          </a:xfrm>
          <a:prstGeom prst="rect">
            <a:avLst/>
          </a:prstGeom>
          <a:noFill/>
          <a:ln w="38100" cmpd="sng"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N = 2 319 OLGB</a:t>
            </a:r>
            <a:endParaRPr lang="fr-FR" altLang="fr-FR" sz="20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19672" y="2486224"/>
            <a:ext cx="5616624" cy="400110"/>
          </a:xfrm>
          <a:prstGeom prst="rect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latin typeface="+mn-lt"/>
              </a:rPr>
              <a:t>N = </a:t>
            </a:r>
            <a:r>
              <a:rPr lang="fr-FR" altLang="fr-FR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879  </a:t>
            </a:r>
            <a:r>
              <a:rPr lang="fr-FR" altLang="fr-FR" sz="2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Revisional</a:t>
            </a:r>
            <a:r>
              <a:rPr lang="fr-FR" altLang="fr-FR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 OLGB </a:t>
            </a:r>
            <a:r>
              <a:rPr lang="fr-FR" altLang="fr-FR" sz="2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after</a:t>
            </a:r>
            <a:r>
              <a:rPr lang="fr-FR" altLang="fr-FR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fr-FR" altLang="fr-FR" sz="2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failed</a:t>
            </a:r>
            <a:r>
              <a:rPr lang="fr-FR" altLang="fr-FR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fr-FR" altLang="fr-FR" sz="2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gastric</a:t>
            </a:r>
            <a:r>
              <a:rPr lang="fr-FR" altLang="fr-FR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 </a:t>
            </a:r>
            <a:r>
              <a:rPr lang="fr-FR" altLang="fr-FR" sz="2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</a:rPr>
              <a:t>banding</a:t>
            </a:r>
            <a:endParaRPr lang="fr-FR" altLang="fr-FR" sz="2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203725" y="1931552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201450" y="2924175"/>
            <a:ext cx="431800" cy="432817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33527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6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13414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fr-FR" altLang="fr-FR" sz="3200" b="1" dirty="0" err="1"/>
              <a:t>Revisional</a:t>
            </a:r>
            <a:r>
              <a:rPr lang="fr-FR" altLang="fr-FR" sz="3200" b="1" dirty="0"/>
              <a:t> OLGB </a:t>
            </a:r>
            <a:r>
              <a:rPr lang="fr-FR" altLang="fr-FR" sz="3200" b="1" dirty="0" err="1"/>
              <a:t>after</a:t>
            </a:r>
            <a:r>
              <a:rPr lang="fr-FR" altLang="fr-FR" sz="3200" b="1" dirty="0"/>
              <a:t> </a:t>
            </a:r>
            <a:r>
              <a:rPr lang="fr-FR" altLang="fr-FR" sz="3200" b="1" dirty="0" err="1"/>
              <a:t>failed</a:t>
            </a:r>
            <a:r>
              <a:rPr lang="fr-FR" altLang="fr-FR" sz="3200" b="1" dirty="0"/>
              <a:t> </a:t>
            </a:r>
            <a:r>
              <a:rPr lang="fr-FR" altLang="fr-FR" sz="3200" b="1" dirty="0" err="1"/>
              <a:t>Gastric</a:t>
            </a:r>
            <a:r>
              <a:rPr lang="fr-FR" altLang="fr-FR" sz="3200" b="1" dirty="0"/>
              <a:t> </a:t>
            </a:r>
            <a:r>
              <a:rPr lang="fr-FR" altLang="fr-FR" sz="3200" b="1" dirty="0" err="1"/>
              <a:t>Banding</a:t>
            </a:r>
            <a:r>
              <a:rPr lang="fr-FR" altLang="fr-FR" sz="3200" b="1" dirty="0"/>
              <a:t> </a:t>
            </a:r>
            <a:br>
              <a:rPr lang="fr-FR" altLang="fr-FR" sz="3200" b="1" dirty="0"/>
            </a:br>
            <a:r>
              <a:rPr lang="fr-FR" altLang="fr-FR" sz="3200" b="1" dirty="0" err="1"/>
              <a:t>between</a:t>
            </a:r>
            <a:r>
              <a:rPr lang="fr-FR" altLang="fr-FR" sz="3200" b="1" dirty="0"/>
              <a:t> 2005 and </a:t>
            </a:r>
            <a:r>
              <a:rPr lang="fr-FR" altLang="fr-FR" sz="3200" b="1" dirty="0" smtClean="0"/>
              <a:t>2014</a:t>
            </a:r>
            <a:endParaRPr lang="fr-FR" altLang="fr-FR" sz="3200" b="1" dirty="0"/>
          </a:p>
        </p:txBody>
      </p:sp>
      <p:graphicFrame>
        <p:nvGraphicFramePr>
          <p:cNvPr id="12354" name="Group 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40376584"/>
              </p:ext>
            </p:extLst>
          </p:nvPr>
        </p:nvGraphicFramePr>
        <p:xfrm>
          <a:off x="251520" y="2924175"/>
          <a:ext cx="8446393" cy="2072640"/>
        </p:xfrm>
        <a:graphic>
          <a:graphicData uri="http://schemas.openxmlformats.org/drawingml/2006/table">
            <a:tbl>
              <a:tblPr/>
              <a:tblGrid>
                <a:gridCol w="6264696"/>
                <a:gridCol w="2181697"/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OLGB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2 319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Revisional</a:t>
                      </a: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879 (37%)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- One </a:t>
                      </a:r>
                      <a:r>
                        <a:rPr kumimoji="0" lang="fr-FR" alt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step</a:t>
                      </a: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OLGB-Band </a:t>
                      </a:r>
                      <a:r>
                        <a:rPr kumimoji="0" lang="fr-FR" alt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removal</a:t>
                      </a: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- </a:t>
                      </a:r>
                      <a:r>
                        <a:rPr kumimoji="0" lang="fr-FR" alt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</a:t>
                      </a: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step</a:t>
                      </a: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procedure</a:t>
                      </a: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08520" y="-1825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(1)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3924"/>
            <a:ext cx="9144000" cy="850900"/>
          </a:xfrm>
          <a:noFill/>
        </p:spPr>
        <p:txBody>
          <a:bodyPr>
            <a:normAutofit/>
          </a:bodyPr>
          <a:lstStyle/>
          <a:p>
            <a:r>
              <a:rPr lang="fr-FR" altLang="fr-FR" sz="2800" b="1" dirty="0" err="1"/>
              <a:t>Reasons</a:t>
            </a:r>
            <a:r>
              <a:rPr lang="fr-FR" altLang="fr-FR" sz="2800" b="1" dirty="0"/>
              <a:t> for </a:t>
            </a:r>
            <a:r>
              <a:rPr lang="fr-FR" altLang="fr-FR" sz="2800" b="1" dirty="0" err="1" smtClean="0"/>
              <a:t>revision</a:t>
            </a:r>
            <a:r>
              <a:rPr lang="fr-FR" altLang="fr-FR" sz="2800" b="1" dirty="0" smtClean="0"/>
              <a:t>?</a:t>
            </a:r>
            <a:endParaRPr lang="fr-FR" altLang="fr-FR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28894"/>
            <a:ext cx="4391025" cy="3455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altLang="fr-FR" sz="2000" dirty="0" smtClean="0"/>
              <a:t>    </a:t>
            </a:r>
            <a:endParaRPr lang="fr-FR" altLang="fr-FR" sz="2000" dirty="0"/>
          </a:p>
          <a:p>
            <a:pPr>
              <a:buFontTx/>
              <a:buNone/>
            </a:pPr>
            <a:r>
              <a:rPr lang="fr-FR" altLang="fr-FR" sz="2000" dirty="0" smtClean="0"/>
              <a:t>                                                       </a:t>
            </a:r>
            <a:endParaRPr lang="fr-FR" altLang="fr-FR" sz="2000" dirty="0"/>
          </a:p>
          <a:p>
            <a:pPr>
              <a:buFontTx/>
              <a:buNone/>
            </a:pPr>
            <a:r>
              <a:rPr lang="fr-FR" altLang="fr-FR" sz="2000" dirty="0"/>
              <a:t>                                                </a:t>
            </a:r>
          </a:p>
          <a:p>
            <a:pPr>
              <a:buFontTx/>
              <a:buNone/>
            </a:pPr>
            <a:endParaRPr lang="fr-FR" altLang="fr-FR" sz="2000" dirty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1044624" y="5703950"/>
            <a:ext cx="80279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b="1" dirty="0">
                <a:latin typeface="+mn-lt"/>
              </a:rPr>
              <a:t>*</a:t>
            </a:r>
            <a:r>
              <a:rPr lang="fr-FR" altLang="fr-FR" sz="1600" b="1" dirty="0" err="1">
                <a:latin typeface="+mn-lt"/>
              </a:rPr>
              <a:t>Defined</a:t>
            </a:r>
            <a:r>
              <a:rPr lang="fr-FR" altLang="fr-FR" sz="1600" b="1" dirty="0">
                <a:latin typeface="+mn-lt"/>
              </a:rPr>
              <a:t> as &lt; 25% </a:t>
            </a:r>
            <a:r>
              <a:rPr lang="fr-FR" altLang="fr-FR" sz="1600" b="1" dirty="0" err="1">
                <a:latin typeface="+mn-lt"/>
              </a:rPr>
              <a:t>excess</a:t>
            </a:r>
            <a:r>
              <a:rPr lang="fr-FR" altLang="fr-FR" sz="1600" b="1" dirty="0">
                <a:latin typeface="+mn-lt"/>
              </a:rPr>
              <a:t> </a:t>
            </a:r>
            <a:r>
              <a:rPr lang="fr-FR" altLang="fr-FR" sz="1600" b="1" dirty="0" err="1">
                <a:latin typeface="+mn-lt"/>
              </a:rPr>
              <a:t>weight</a:t>
            </a:r>
            <a:r>
              <a:rPr lang="fr-FR" altLang="fr-FR" sz="1600" b="1" dirty="0">
                <a:latin typeface="+mn-lt"/>
              </a:rPr>
              <a:t> </a:t>
            </a:r>
            <a:r>
              <a:rPr lang="fr-FR" altLang="fr-FR" sz="1600" b="1" dirty="0" err="1">
                <a:latin typeface="+mn-lt"/>
              </a:rPr>
              <a:t>loss</a:t>
            </a:r>
            <a:r>
              <a:rPr lang="fr-FR" altLang="fr-FR" sz="1600" b="1" dirty="0">
                <a:latin typeface="+mn-lt"/>
              </a:rPr>
              <a:t> </a:t>
            </a:r>
            <a:r>
              <a:rPr lang="fr-FR" altLang="fr-FR" sz="1600" b="1" dirty="0" err="1">
                <a:latin typeface="+mn-lt"/>
              </a:rPr>
              <a:t>within</a:t>
            </a:r>
            <a:r>
              <a:rPr lang="fr-FR" altLang="fr-FR" sz="1600" b="1" dirty="0">
                <a:latin typeface="+mn-lt"/>
              </a:rPr>
              <a:t> 2 </a:t>
            </a:r>
            <a:r>
              <a:rPr lang="fr-FR" altLang="fr-FR" sz="1600" b="1" dirty="0" err="1">
                <a:latin typeface="+mn-lt"/>
              </a:rPr>
              <a:t>years</a:t>
            </a:r>
            <a:r>
              <a:rPr lang="fr-FR" altLang="fr-FR" sz="1600" b="1" dirty="0">
                <a:latin typeface="+mn-lt"/>
              </a:rPr>
              <a:t> of </a:t>
            </a:r>
            <a:r>
              <a:rPr lang="fr-FR" altLang="fr-FR" sz="1600" b="1" dirty="0" err="1">
                <a:latin typeface="+mn-lt"/>
              </a:rPr>
              <a:t>follow</a:t>
            </a:r>
            <a:r>
              <a:rPr lang="fr-FR" altLang="fr-FR" sz="1600" b="1" dirty="0">
                <a:latin typeface="+mn-lt"/>
              </a:rPr>
              <a:t> up</a:t>
            </a:r>
          </a:p>
          <a:p>
            <a:pPr>
              <a:spcBef>
                <a:spcPct val="50000"/>
              </a:spcBef>
            </a:pPr>
            <a:endParaRPr lang="fr-FR" altLang="fr-FR" sz="1600" dirty="0">
              <a:latin typeface="+mn-lt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076825" y="1916113"/>
            <a:ext cx="359886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882604" y="1968659"/>
            <a:ext cx="33115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dirty="0"/>
          </a:p>
          <a:p>
            <a:pPr algn="ctr">
              <a:spcBef>
                <a:spcPct val="50000"/>
              </a:spcBef>
            </a:pPr>
            <a:endParaRPr lang="fr-FR" altLang="fr-FR" sz="1600" b="1" dirty="0"/>
          </a:p>
          <a:p>
            <a:pPr>
              <a:spcBef>
                <a:spcPct val="50000"/>
              </a:spcBef>
            </a:pPr>
            <a:endParaRPr lang="fr-FR" altLang="fr-FR" sz="1600" b="1" dirty="0"/>
          </a:p>
        </p:txBody>
      </p:sp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187760"/>
            <a:ext cx="4032448" cy="50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4877"/>
              </p:ext>
            </p:extLst>
          </p:nvPr>
        </p:nvGraphicFramePr>
        <p:xfrm>
          <a:off x="323528" y="1916113"/>
          <a:ext cx="525658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088232"/>
              </a:tblGrid>
              <a:tr h="0">
                <a:tc>
                  <a:txBody>
                    <a:bodyPr/>
                    <a:lstStyle/>
                    <a:p>
                      <a:r>
                        <a:rPr lang="fr-FR" sz="2400" dirty="0" err="1" smtClean="0">
                          <a:latin typeface="+mn-lt"/>
                        </a:rPr>
                        <a:t>Reasons</a:t>
                      </a:r>
                      <a:endParaRPr lang="fr-FR" sz="2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+mn-lt"/>
                        </a:rPr>
                        <a:t>N (%)</a:t>
                      </a:r>
                      <a:endParaRPr lang="fr-FR" sz="2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Band </a:t>
                      </a:r>
                      <a:r>
                        <a:rPr lang="fr-FR" altLang="fr-FR" sz="2400" b="1" dirty="0" err="1" smtClean="0">
                          <a:solidFill>
                            <a:srgbClr val="FFFF00"/>
                          </a:solidFill>
                          <a:latin typeface="+mn-lt"/>
                        </a:rPr>
                        <a:t>related</a:t>
                      </a:r>
                      <a:r>
                        <a:rPr lang="fr-FR" altLang="fr-F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fr-FR" altLang="fr-FR" sz="2400" b="1" dirty="0" err="1" smtClean="0">
                          <a:solidFill>
                            <a:srgbClr val="FFFF00"/>
                          </a:solidFill>
                          <a:latin typeface="+mn-lt"/>
                        </a:rPr>
                        <a:t>revision</a:t>
                      </a:r>
                      <a:endParaRPr lang="fr-FR" altLang="fr-FR" sz="2400" b="1" dirty="0" smtClean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799 (90,9)</a:t>
                      </a:r>
                      <a:endParaRPr lang="fr-FR" sz="24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alt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fr-FR" altLang="fr-F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weigh</a:t>
                      </a:r>
                      <a:r>
                        <a:rPr lang="fr-FR" alt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altLang="fr-F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loss</a:t>
                      </a:r>
                      <a:r>
                        <a:rPr lang="fr-FR" alt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altLang="fr-F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failure</a:t>
                      </a:r>
                      <a:r>
                        <a:rPr lang="fr-FR" alt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 </a:t>
                      </a:r>
                      <a:endParaRPr lang="fr-FR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590 (67%)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alt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fr-FR" altLang="fr-F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prolapse</a:t>
                      </a:r>
                      <a:r>
                        <a:rPr lang="fr-FR" alt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endParaRPr lang="fr-FR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 (12.5%)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fr-FR" altLang="fr-F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erosions</a:t>
                      </a:r>
                      <a:r>
                        <a:rPr lang="fr-FR" alt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                                                  </a:t>
                      </a:r>
                      <a:endParaRPr lang="fr-FR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(2.7%)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alt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fr-FR" altLang="fr-FR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megaesophagus</a:t>
                      </a:r>
                      <a:r>
                        <a:rPr lang="fr-FR" altLang="fr-FR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fr-FR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 (8.5%)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fr-FR" altLang="fr-F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Rupture band or port </a:t>
                      </a:r>
                      <a:r>
                        <a:rPr lang="fr-FR" altLang="fr-FR" sz="2400" b="1" dirty="0" err="1" smtClean="0">
                          <a:solidFill>
                            <a:srgbClr val="FFFF00"/>
                          </a:solidFill>
                          <a:latin typeface="+mn-lt"/>
                        </a:rPr>
                        <a:t>related</a:t>
                      </a:r>
                      <a:r>
                        <a:rPr lang="fr-FR" altLang="fr-F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fr-FR" altLang="fr-FR" sz="2400" b="1" dirty="0" err="1" smtClean="0">
                          <a:solidFill>
                            <a:srgbClr val="FFFF00"/>
                          </a:solidFill>
                          <a:latin typeface="+mn-lt"/>
                        </a:rPr>
                        <a:t>revision</a:t>
                      </a:r>
                      <a:endParaRPr lang="fr-FR" altLang="fr-FR" sz="2400" b="1" dirty="0" smtClean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80 (9.1%)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108520" y="-1825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(2)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pic>
        <p:nvPicPr>
          <p:cNvPr id="12" name="Picture 4" descr="mega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832" b="41084"/>
          <a:stretch/>
        </p:blipFill>
        <p:spPr bwMode="auto">
          <a:xfrm>
            <a:off x="6588224" y="398992"/>
            <a:ext cx="1976434" cy="216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0" t="20915" r="16827" b="9147"/>
          <a:stretch/>
        </p:blipFill>
        <p:spPr bwMode="auto">
          <a:xfrm>
            <a:off x="6516216" y="2708920"/>
            <a:ext cx="1976434" cy="187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7129"/>
            <a:ext cx="2290008" cy="187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5" y="773832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fr-FR" altLang="fr-FR" sz="2400" b="1" dirty="0"/>
              <a:t>Comparaison of </a:t>
            </a:r>
            <a:r>
              <a:rPr lang="fr-FR" altLang="fr-FR" sz="2400" b="1" dirty="0" err="1" smtClean="0"/>
              <a:t>baseline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characteristics</a:t>
            </a:r>
            <a:r>
              <a:rPr lang="fr-FR" altLang="fr-FR" sz="2400" b="1" dirty="0" smtClean="0"/>
              <a:t/>
            </a:r>
            <a:br>
              <a:rPr lang="fr-FR" altLang="fr-FR" sz="2400" b="1" dirty="0" smtClean="0"/>
            </a:b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primary</a:t>
            </a:r>
            <a:r>
              <a:rPr lang="fr-FR" altLang="fr-FR" sz="2400" b="1" dirty="0" smtClean="0"/>
              <a:t> vs </a:t>
            </a:r>
            <a:r>
              <a:rPr lang="fr-FR" altLang="fr-FR" sz="2400" b="1" dirty="0" err="1"/>
              <a:t>revisional</a:t>
            </a:r>
            <a:r>
              <a:rPr lang="fr-FR" altLang="fr-FR" sz="2400" b="1" dirty="0"/>
              <a:t> OLGB </a:t>
            </a:r>
            <a:r>
              <a:rPr lang="fr-FR" altLang="fr-FR" sz="2400" b="1" dirty="0" err="1" smtClean="0"/>
              <a:t>cohort</a:t>
            </a:r>
            <a:r>
              <a:rPr lang="fr-FR" altLang="fr-FR" sz="2400" b="1" dirty="0" smtClean="0"/>
              <a:t>:</a:t>
            </a:r>
            <a:endParaRPr lang="fr-FR" altLang="fr-FR" sz="2400" b="1" dirty="0"/>
          </a:p>
        </p:txBody>
      </p:sp>
      <p:graphicFrame>
        <p:nvGraphicFramePr>
          <p:cNvPr id="52308" name="Group 8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32980238"/>
              </p:ext>
            </p:extLst>
          </p:nvPr>
        </p:nvGraphicFramePr>
        <p:xfrm>
          <a:off x="301947" y="2009729"/>
          <a:ext cx="8518525" cy="4690746"/>
        </p:xfrm>
        <a:graphic>
          <a:graphicData uri="http://schemas.openxmlformats.org/drawingml/2006/table">
            <a:tbl>
              <a:tblPr/>
              <a:tblGrid>
                <a:gridCol w="2376488"/>
                <a:gridCol w="2243137"/>
                <a:gridCol w="2592388"/>
                <a:gridCol w="1306512"/>
              </a:tblGrid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 (n=1440)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Revisional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 (n=879)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1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BMI (SD)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39.5 (6.5)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40.1 (6.1)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Male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gender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38.5 (10.7)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39.5 (9.6)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diabetes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0.676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Arterial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Hypertension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-1825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(3)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720"/>
            <a:ext cx="9144000" cy="706438"/>
          </a:xfrm>
          <a:noFill/>
        </p:spPr>
        <p:txBody>
          <a:bodyPr>
            <a:noAutofit/>
          </a:bodyPr>
          <a:lstStyle/>
          <a:p>
            <a:r>
              <a:rPr lang="fr-FR" altLang="fr-FR" sz="2400" b="1" dirty="0">
                <a:solidFill>
                  <a:srgbClr val="FFC000"/>
                </a:solidFill>
              </a:rPr>
              <a:t>Short </a:t>
            </a:r>
            <a:r>
              <a:rPr lang="fr-FR" altLang="fr-FR" sz="2400" b="1" dirty="0" err="1" smtClean="0">
                <a:solidFill>
                  <a:srgbClr val="FFC000"/>
                </a:solidFill>
              </a:rPr>
              <a:t>term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 </a:t>
            </a:r>
            <a:r>
              <a:rPr lang="fr-FR" altLang="fr-FR" sz="2400" b="1" dirty="0">
                <a:solidFill>
                  <a:srgbClr val="FFC000"/>
                </a:solidFill>
              </a:rPr>
              <a:t>complications </a:t>
            </a:r>
            <a:r>
              <a:rPr lang="fr-FR" altLang="fr-FR" sz="2400" b="1" dirty="0" err="1"/>
              <a:t>after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primary</a:t>
            </a:r>
            <a:r>
              <a:rPr lang="fr-FR" altLang="fr-FR" sz="2400" b="1" dirty="0"/>
              <a:t> OLGB </a:t>
            </a:r>
            <a:r>
              <a:rPr lang="fr-FR" altLang="fr-FR" sz="2400" b="1" dirty="0" smtClean="0"/>
              <a:t>Vs </a:t>
            </a:r>
            <a:r>
              <a:rPr lang="fr-FR" altLang="fr-FR" sz="2400" b="1" dirty="0" err="1"/>
              <a:t>revisional</a:t>
            </a:r>
            <a:r>
              <a:rPr lang="fr-FR" altLang="fr-FR" sz="2400" b="1" dirty="0"/>
              <a:t> OLGB</a:t>
            </a:r>
          </a:p>
        </p:txBody>
      </p:sp>
      <p:graphicFrame>
        <p:nvGraphicFramePr>
          <p:cNvPr id="18661" name="Group 2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37141675"/>
              </p:ext>
            </p:extLst>
          </p:nvPr>
        </p:nvGraphicFramePr>
        <p:xfrm>
          <a:off x="107503" y="1831182"/>
          <a:ext cx="8856984" cy="4114800"/>
        </p:xfrm>
        <a:graphic>
          <a:graphicData uri="http://schemas.openxmlformats.org/drawingml/2006/table">
            <a:tbl>
              <a:tblPr/>
              <a:tblGrid>
                <a:gridCol w="4611488"/>
                <a:gridCol w="1537163"/>
                <a:gridCol w="1756757"/>
                <a:gridCol w="951576"/>
              </a:tblGrid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= 1440)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Revisional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OLGB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= 879)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Short </a:t>
                      </a: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term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complications </a:t>
                      </a: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reintervention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 (3.2%)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(3.3%)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330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       -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leaks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GJ </a:t>
                      </a:r>
                      <a:r>
                        <a:rPr kumimoji="0" lang="fr-FR" altLang="fr-F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Anastomosis</a:t>
                      </a:r>
                      <a:endParaRPr kumimoji="0" lang="fr-FR" alt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From</a:t>
                      </a:r>
                      <a:r>
                        <a:rPr kumimoji="0" lang="fr-FR" alt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kumimoji="0" lang="fr-FR" altLang="fr-F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gastric</a:t>
                      </a:r>
                      <a:r>
                        <a:rPr kumimoji="0" lang="fr-FR" alt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pouch</a:t>
                      </a:r>
                      <a:endParaRPr kumimoji="0" lang="fr-FR" alt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Uncertain</a:t>
                      </a:r>
                      <a:r>
                        <a:rPr kumimoji="0" lang="fr-FR" alt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location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fr-FR" alt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alt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Intra abdominal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bleeding</a:t>
                      </a: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 - </a:t>
                      </a:r>
                      <a:r>
                        <a:rPr kumimoji="0" lang="fr-FR" alt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Mechanical</a:t>
                      </a: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complications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Gastrojejunostomy</a:t>
                      </a:r>
                      <a:r>
                        <a:rPr kumimoji="0" lang="fr-FR" alt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stricture</a:t>
                      </a:r>
                      <a:endParaRPr kumimoji="0" lang="fr-FR" alt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Richter </a:t>
                      </a:r>
                      <a:r>
                        <a:rPr kumimoji="0" lang="fr-FR" altLang="fr-FR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hernia</a:t>
                      </a:r>
                      <a:endParaRPr kumimoji="0" lang="fr-FR" alt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-24340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(4)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3264" y="2885902"/>
            <a:ext cx="1044116" cy="30497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9816"/>
            <a:ext cx="8784976" cy="1143000"/>
          </a:xfrm>
          <a:noFill/>
        </p:spPr>
        <p:txBody>
          <a:bodyPr>
            <a:normAutofit/>
          </a:bodyPr>
          <a:lstStyle/>
          <a:p>
            <a:r>
              <a:rPr lang="fr-FR" altLang="fr-FR" sz="2400" b="1" dirty="0" smtClean="0">
                <a:solidFill>
                  <a:srgbClr val="FFC000"/>
                </a:solidFill>
              </a:rPr>
              <a:t>1 or 2 </a:t>
            </a:r>
            <a:r>
              <a:rPr lang="fr-FR" altLang="fr-FR" sz="2400" b="1" dirty="0" err="1" smtClean="0">
                <a:solidFill>
                  <a:srgbClr val="FFC000"/>
                </a:solidFill>
              </a:rPr>
              <a:t>step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 </a:t>
            </a:r>
            <a:r>
              <a:rPr lang="fr-FR" altLang="fr-FR" sz="2400" b="1" dirty="0" err="1" smtClean="0">
                <a:solidFill>
                  <a:srgbClr val="FFC000"/>
                </a:solidFill>
              </a:rPr>
              <a:t>Revisional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 OLGB </a:t>
            </a:r>
            <a:r>
              <a:rPr lang="fr-FR" altLang="fr-FR" sz="2400" b="1" dirty="0" smtClean="0"/>
              <a:t>= more post </a:t>
            </a:r>
            <a:r>
              <a:rPr lang="fr-FR" altLang="fr-FR" sz="2400" b="1" dirty="0" err="1" smtClean="0"/>
              <a:t>operative</a:t>
            </a:r>
            <a:r>
              <a:rPr lang="fr-FR" altLang="fr-FR" sz="2400" b="1" dirty="0" smtClean="0"/>
              <a:t> complications </a:t>
            </a:r>
            <a:r>
              <a:rPr lang="fr-FR" altLang="fr-FR" sz="2400" b="1" dirty="0"/>
              <a:t>?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08301"/>
              </p:ext>
            </p:extLst>
          </p:nvPr>
        </p:nvGraphicFramePr>
        <p:xfrm>
          <a:off x="251520" y="1844824"/>
          <a:ext cx="8424938" cy="4592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728192"/>
                <a:gridCol w="1800200"/>
                <a:gridCol w="1728192"/>
                <a:gridCol w="1224138"/>
              </a:tblGrid>
              <a:tr h="1656184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Primary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 OLGB</a:t>
                      </a:r>
                    </a:p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N=1440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step-Revisional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 OLGB (N=700)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step-Revisional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 OLGB (N=179)</a:t>
                      </a:r>
                    </a:p>
                    <a:p>
                      <a:endParaRPr lang="fr-FR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i="1" dirty="0" smtClean="0">
                          <a:solidFill>
                            <a:schemeClr val="tx1"/>
                          </a:solidFill>
                        </a:rPr>
                        <a:t>P value</a:t>
                      </a:r>
                    </a:p>
                    <a:p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400" i="1" dirty="0" err="1" smtClean="0">
                          <a:solidFill>
                            <a:schemeClr val="tx1"/>
                          </a:solidFill>
                        </a:rPr>
                        <a:t>paired</a:t>
                      </a:r>
                      <a:endParaRPr lang="fr-FR" sz="140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Comparaison)</a:t>
                      </a:r>
                      <a:endParaRPr lang="fr-FR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3109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Intra abdominal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400" baseline="0" dirty="0" err="1" smtClean="0">
                          <a:solidFill>
                            <a:schemeClr val="tx1"/>
                          </a:solidFill>
                        </a:rPr>
                        <a:t>bleeding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NS</a:t>
                      </a:r>
                      <a:endParaRPr lang="fr-FR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7131">
                <a:tc>
                  <a:txBody>
                    <a:bodyPr/>
                    <a:lstStyle/>
                    <a:p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Mechanical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 complications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NS</a:t>
                      </a:r>
                      <a:endParaRPr lang="fr-FR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261">
                <a:tc>
                  <a:txBody>
                    <a:bodyPr/>
                    <a:lstStyle/>
                    <a:p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Leaks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NS</a:t>
                      </a:r>
                      <a:endParaRPr lang="fr-FR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08520" y="-24340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altLang="fr-FR" b="1" dirty="0" smtClean="0"/>
              <a:t>  </a:t>
            </a:r>
            <a:r>
              <a:rPr lang="fr-FR" altLang="fr-FR" b="1" dirty="0" err="1" smtClean="0">
                <a:solidFill>
                  <a:srgbClr val="FFFF00"/>
                </a:solidFill>
              </a:rPr>
              <a:t>Results</a:t>
            </a:r>
            <a:r>
              <a:rPr lang="fr-FR" altLang="fr-FR" b="1" dirty="0" smtClean="0">
                <a:solidFill>
                  <a:srgbClr val="FFFF00"/>
                </a:solidFill>
              </a:rPr>
              <a:t> (5)</a:t>
            </a:r>
            <a:endParaRPr lang="fr-FR" altLang="fr-FR" sz="32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6336" y="3827140"/>
            <a:ext cx="1090660" cy="259228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9677</TotalTime>
  <Words>1739</Words>
  <Application>Microsoft Office PowerPoint</Application>
  <PresentationFormat>Affichage à l'écran (4:3)</PresentationFormat>
  <Paragraphs>377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Thème Office</vt:lpstr>
      <vt:lpstr>Revisional Omega Loop Gastric Bypass after Failed Gastric Banding: A Retrospective Study of 879 Patients</vt:lpstr>
      <vt:lpstr>Présentation PowerPoint</vt:lpstr>
      <vt:lpstr>  Introduction</vt:lpstr>
      <vt:lpstr>  Methods</vt:lpstr>
      <vt:lpstr>Revisional OLGB after failed Gastric Banding  between 2005 and 2014</vt:lpstr>
      <vt:lpstr>Reasons for revision?</vt:lpstr>
      <vt:lpstr>Comparaison of baseline characteristics  primary vs revisional OLGB cohort:</vt:lpstr>
      <vt:lpstr>Short term complications after primary OLGB Vs revisional OLGB</vt:lpstr>
      <vt:lpstr>1 or 2 step Revisional OLGB = more post operative complications ?</vt:lpstr>
      <vt:lpstr>long term complications after primary OLGB Vs revisional OLGB</vt:lpstr>
      <vt:lpstr>Présentation PowerPoint</vt:lpstr>
      <vt:lpstr>Présentation PowerPoint</vt:lpstr>
      <vt:lpstr>Revisional Omega Loop Gastric Bypass after Failed Gastric Banding: A Retrospective Study of 879 Patients</vt:lpstr>
      <vt:lpstr>Présentation PowerPoint</vt:lpstr>
      <vt:lpstr>Présentation PowerPoint</vt:lpstr>
      <vt:lpstr>Revisional OLGB and bile reflux </vt:lpstr>
      <vt:lpstr>Revisional OLGB and bile reflux </vt:lpstr>
      <vt:lpstr>Présentation PowerPoint</vt:lpstr>
      <vt:lpstr>Présentation PowerPoint</vt:lpstr>
      <vt:lpstr>Présentation PowerPoint</vt:lpstr>
    </vt:vector>
  </TitlesOfParts>
  <Company>GHPS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of Failed Gastric Banding to Omega Loop Gastric Bypass</dc:title>
  <dc:creator>Laurent GENSER</dc:creator>
  <cp:lastModifiedBy>Jean CADY</cp:lastModifiedBy>
  <cp:revision>616</cp:revision>
  <cp:lastPrinted>2014-08-18T09:46:57Z</cp:lastPrinted>
  <dcterms:created xsi:type="dcterms:W3CDTF">2013-05-16T08:13:23Z</dcterms:created>
  <dcterms:modified xsi:type="dcterms:W3CDTF">2014-08-19T10:31:23Z</dcterms:modified>
</cp:coreProperties>
</file>