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59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2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43BD1-3231-044B-B3E5-9B15ABA68914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352A-3312-8C44-BDA0-F7EEA81CE1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6D49E7D-D345-CF49-A34E-1D64069B02B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4513"/>
            <a:ext cx="50292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8C34D16-987D-E24B-8019-4BD7738BCE7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5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99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3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60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17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77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37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50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39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265D-E52E-3741-9DA2-67FED5B1AA4D}" type="datetimeFigureOut">
              <a:rPr lang="fr-FR" smtClean="0"/>
              <a:t>28/10/14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EED2-7428-AA47-A921-28F352967D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5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46077" y="1208503"/>
            <a:ext cx="4824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STATISTIQUES CADY/SOPRANI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/>
              <a:t>EXPÉRIENCES PERSONNELLES SOPRANI/CADY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7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6188" y="1665700"/>
            <a:ext cx="6037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ENVIRON </a:t>
            </a:r>
            <a:r>
              <a:rPr lang="fr-FR" dirty="0" smtClean="0">
                <a:solidFill>
                  <a:srgbClr val="FF0000"/>
                </a:solidFill>
              </a:rPr>
              <a:t>5 000</a:t>
            </a:r>
            <a:r>
              <a:rPr lang="fr-FR" dirty="0" smtClean="0"/>
              <a:t> ANNEAUX GASTRIQUES</a:t>
            </a:r>
          </a:p>
          <a:p>
            <a:endParaRPr lang="fr-FR" dirty="0"/>
          </a:p>
          <a:p>
            <a:r>
              <a:rPr lang="fr-FR" dirty="0" smtClean="0"/>
              <a:t>PLUS DE </a:t>
            </a:r>
            <a:r>
              <a:rPr lang="fr-FR" dirty="0" smtClean="0">
                <a:solidFill>
                  <a:srgbClr val="FF0000"/>
                </a:solidFill>
              </a:rPr>
              <a:t>2 500 </a:t>
            </a:r>
            <a:r>
              <a:rPr lang="fr-FR" dirty="0" smtClean="0"/>
              <a:t>BY-PASS EN OMÉGA (OU MINI-BYPASS)</a:t>
            </a:r>
          </a:p>
          <a:p>
            <a:endParaRPr lang="fr-FR" dirty="0"/>
          </a:p>
          <a:p>
            <a:r>
              <a:rPr lang="fr-FR" dirty="0" smtClean="0"/>
              <a:t>ENVIRON </a:t>
            </a:r>
            <a:r>
              <a:rPr lang="fr-FR" dirty="0" smtClean="0">
                <a:solidFill>
                  <a:srgbClr val="FF0000"/>
                </a:solidFill>
              </a:rPr>
              <a:t>1 000 </a:t>
            </a:r>
            <a:r>
              <a:rPr lang="fr-FR" dirty="0" smtClean="0"/>
              <a:t>REMPLACEMENT D’ANNEAU PAR UN BY-PASS</a:t>
            </a:r>
          </a:p>
          <a:p>
            <a:endParaRPr lang="fr-FR" dirty="0"/>
          </a:p>
          <a:p>
            <a:r>
              <a:rPr lang="fr-FR" dirty="0" smtClean="0"/>
              <a:t>DÉJÀ </a:t>
            </a:r>
            <a:r>
              <a:rPr lang="fr-FR" dirty="0" smtClean="0">
                <a:solidFill>
                  <a:srgbClr val="FF0000"/>
                </a:solidFill>
              </a:rPr>
              <a:t>UNE CENTAINE </a:t>
            </a:r>
            <a:r>
              <a:rPr lang="fr-FR" dirty="0" smtClean="0"/>
              <a:t>DE CONVERSION DE SLEEVE EN BY-PASS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02847" y="447657"/>
            <a:ext cx="468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NOTRE EXPÉRIENCE (CADY/SOPRANI) (1)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53317" y="4008091"/>
            <a:ext cx="6225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notre expérience le By-pass en Oméga (ou Mini By-pass) est l’intervention de référence. C’est la plus efficace </a:t>
            </a:r>
            <a:r>
              <a:rPr lang="fr-FR" dirty="0" smtClean="0"/>
              <a:t>et elle </a:t>
            </a:r>
            <a:r>
              <a:rPr lang="fr-FR" dirty="0" smtClean="0"/>
              <a:t>plus simple techniquement que le By-pass en Y. Le mini by-pass est en plus facilement réversible et guéris du diabète dans presque tous les cas (Figure 1 et 2)</a:t>
            </a:r>
          </a:p>
        </p:txBody>
      </p:sp>
    </p:spTree>
    <p:extLst>
      <p:ext uri="{BB962C8B-B14F-4D97-AF65-F5344CB8AC3E}">
        <p14:creationId xmlns:p14="http://schemas.microsoft.com/office/powerpoint/2010/main" val="202582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63100" y="541353"/>
            <a:ext cx="449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NOTRE EXPÉRIENCE (CADY/SOPRANI) (2)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09469" y="1228454"/>
            <a:ext cx="625649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</a:t>
            </a:r>
            <a:r>
              <a:rPr lang="fr-FR" dirty="0" err="1" smtClean="0"/>
              <a:t>Sleeve</a:t>
            </a:r>
            <a:r>
              <a:rPr lang="fr-FR" dirty="0"/>
              <a:t> </a:t>
            </a:r>
            <a:r>
              <a:rPr lang="fr-FR" dirty="0" smtClean="0"/>
              <a:t>est une intervention que nous proposons uniquement pour des cas biens particuliers. Elle a le défaut d’être irréversible et peut provoquer des reflux gastriques importants.</a:t>
            </a:r>
          </a:p>
          <a:p>
            <a:r>
              <a:rPr lang="fr-FR" dirty="0" smtClean="0"/>
              <a:t>Ces reflux invalidants sont la principale cause de conversion de la </a:t>
            </a:r>
            <a:r>
              <a:rPr lang="fr-FR" dirty="0" err="1" smtClean="0"/>
              <a:t>sleeve</a:t>
            </a:r>
            <a:r>
              <a:rPr lang="fr-FR" dirty="0" smtClean="0"/>
              <a:t> en By-pass. Cette technique permet de guérir le reflux dans 100% des cas.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09469" y="3279347"/>
            <a:ext cx="6610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L’anneau est une intervention simple et réversible mais avec un taux d’échec important (presque 80% dans notre expérience).</a:t>
            </a:r>
          </a:p>
          <a:p>
            <a:r>
              <a:rPr lang="fr-FR" dirty="0" smtClean="0"/>
              <a:t>En cas d’échec, remplacer l’anneau par un by-pass donne les meilleurs résultats en terme de perte de poids.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15777" y="4872173"/>
            <a:ext cx="6901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duodénal </a:t>
            </a:r>
            <a:r>
              <a:rPr lang="fr-FR" dirty="0" err="1" smtClean="0"/>
              <a:t>switch</a:t>
            </a:r>
            <a:r>
              <a:rPr lang="fr-FR" dirty="0" smtClean="0"/>
              <a:t> est une intervention difficile techniquement avec un taux de complication élevé. Cette technique est réservée à des cas très particuliers.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21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fld id="{01DCF62F-1FE3-234C-A902-CEB068A597F0}" type="slidenum">
              <a:rPr lang="en-US" sz="1200">
                <a:solidFill>
                  <a:srgbClr val="FFFFFF"/>
                </a:solidFill>
              </a:rPr>
              <a:pPr eaLnBrk="1" hangingPunct="1"/>
              <a:t>4</a:t>
            </a:fld>
            <a:r>
              <a:rPr lang="en-US" sz="1200">
                <a:solidFill>
                  <a:srgbClr val="FFFFFF"/>
                </a:solidFill>
              </a:rPr>
              <a:t>   |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117475"/>
            <a:ext cx="8658225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Diabetes Surgical Interventions (DSI)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673225" y="5064125"/>
            <a:ext cx="6435725" cy="492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819400" y="5867400"/>
            <a:ext cx="412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118FB1"/>
              </a:buClr>
              <a:buSzPct val="80000"/>
              <a:buFont typeface="Wingdings" charset="0"/>
              <a:buNone/>
              <a:tabLst>
                <a:tab pos="6972300" algn="l"/>
              </a:tabLst>
            </a:pPr>
            <a:r>
              <a:rPr lang="en-US" sz="2800" b="1">
                <a:solidFill>
                  <a:schemeClr val="accent1"/>
                </a:solidFill>
              </a:rPr>
              <a:t>Niveau Technique</a:t>
            </a: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741488" y="922338"/>
            <a:ext cx="17462" cy="41417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981200" y="5257800"/>
            <a:ext cx="793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18FB1"/>
              </a:buClr>
              <a:buSzPct val="80000"/>
              <a:buFont typeface="Wingdings" charset="0"/>
              <a:buNone/>
              <a:tabLst>
                <a:tab pos="6972300" algn="l"/>
              </a:tabLst>
            </a:pPr>
            <a:r>
              <a:rPr lang="en-US" sz="2100" b="1"/>
              <a:t>Simple</a:t>
            </a:r>
            <a:endParaRPr lang="en-US" sz="4000" b="1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419600" y="5257800"/>
            <a:ext cx="792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18FB1"/>
              </a:buClr>
              <a:buSzPct val="80000"/>
              <a:buFont typeface="Wingdings" charset="0"/>
              <a:buNone/>
              <a:tabLst>
                <a:tab pos="6972300" algn="l"/>
              </a:tabLst>
            </a:pPr>
            <a:r>
              <a:rPr lang="en-US" sz="2100" b="1"/>
              <a:t>Moyen</a:t>
            </a:r>
            <a:endParaRPr lang="en-US" sz="4000" b="1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7059613" y="5275263"/>
            <a:ext cx="628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18FB1"/>
              </a:buClr>
              <a:buSzPct val="80000"/>
              <a:buFont typeface="Wingdings" charset="0"/>
              <a:buNone/>
              <a:tabLst>
                <a:tab pos="6972300" algn="l"/>
              </a:tabLst>
            </a:pPr>
            <a:r>
              <a:rPr lang="en-US" sz="2100" b="1"/>
              <a:t>Élevé</a:t>
            </a:r>
            <a:endParaRPr lang="en-US" sz="4000" b="1"/>
          </a:p>
        </p:txBody>
      </p:sp>
      <p:sp>
        <p:nvSpPr>
          <p:cNvPr id="61449" name="Text Box 17"/>
          <p:cNvSpPr txBox="1">
            <a:spLocks noChangeArrowheads="1"/>
          </p:cNvSpPr>
          <p:nvPr/>
        </p:nvSpPr>
        <p:spPr bwMode="auto">
          <a:xfrm rot="-5400000">
            <a:off x="609600" y="4079875"/>
            <a:ext cx="1330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médiocre</a:t>
            </a:r>
          </a:p>
        </p:txBody>
      </p:sp>
      <p:sp>
        <p:nvSpPr>
          <p:cNvPr id="61450" name="Text Box 18"/>
          <p:cNvSpPr txBox="1">
            <a:spLocks noChangeArrowheads="1"/>
          </p:cNvSpPr>
          <p:nvPr/>
        </p:nvSpPr>
        <p:spPr bwMode="auto">
          <a:xfrm rot="-5400000">
            <a:off x="623888" y="2500312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Moyenne</a:t>
            </a:r>
          </a:p>
        </p:txBody>
      </p:sp>
      <p:sp>
        <p:nvSpPr>
          <p:cNvPr id="61451" name="Text Box 19"/>
          <p:cNvSpPr txBox="1">
            <a:spLocks noChangeArrowheads="1"/>
          </p:cNvSpPr>
          <p:nvPr/>
        </p:nvSpPr>
        <p:spPr bwMode="auto">
          <a:xfrm rot="-5400000">
            <a:off x="852488" y="1181100"/>
            <a:ext cx="93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/>
              <a:t>bonne</a:t>
            </a:r>
          </a:p>
        </p:txBody>
      </p:sp>
      <p:sp>
        <p:nvSpPr>
          <p:cNvPr id="61452" name="Text Box 20"/>
          <p:cNvSpPr txBox="1">
            <a:spLocks noChangeArrowheads="1"/>
          </p:cNvSpPr>
          <p:nvPr/>
        </p:nvSpPr>
        <p:spPr bwMode="auto">
          <a:xfrm rot="-5400000">
            <a:off x="47625" y="2390775"/>
            <a:ext cx="1620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b="1" dirty="0" err="1">
                <a:solidFill>
                  <a:schemeClr val="accent1"/>
                </a:solidFill>
              </a:rPr>
              <a:t>Efficacité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61453" name="Picture 21" descr="LA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79825"/>
            <a:ext cx="11287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22" descr="RNY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933575"/>
            <a:ext cx="1128712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3" descr="BPDD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928688"/>
            <a:ext cx="10715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LS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3200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7" name="ZoneTexte 1"/>
          <p:cNvSpPr txBox="1">
            <a:spLocks noChangeArrowheads="1"/>
          </p:cNvSpPr>
          <p:nvPr/>
        </p:nvSpPr>
        <p:spPr bwMode="auto">
          <a:xfrm>
            <a:off x="2133600" y="46482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Anneau</a:t>
            </a:r>
          </a:p>
        </p:txBody>
      </p:sp>
      <p:sp>
        <p:nvSpPr>
          <p:cNvPr id="61458" name="ZoneTexte 2"/>
          <p:cNvSpPr txBox="1">
            <a:spLocks noChangeArrowheads="1"/>
          </p:cNvSpPr>
          <p:nvPr/>
        </p:nvSpPr>
        <p:spPr bwMode="auto">
          <a:xfrm>
            <a:off x="3352800" y="38862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/>
              <a:t>Sleeve</a:t>
            </a:r>
          </a:p>
        </p:txBody>
      </p:sp>
      <p:sp>
        <p:nvSpPr>
          <p:cNvPr id="61459" name="ZoneTexte 3"/>
          <p:cNvSpPr txBox="1">
            <a:spLocks noChangeArrowheads="1"/>
          </p:cNvSpPr>
          <p:nvPr/>
        </p:nvSpPr>
        <p:spPr bwMode="auto">
          <a:xfrm>
            <a:off x="4419600" y="3200400"/>
            <a:ext cx="1066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By-pass en Y</a:t>
            </a:r>
          </a:p>
        </p:txBody>
      </p:sp>
      <p:sp>
        <p:nvSpPr>
          <p:cNvPr id="61460" name="ZoneTexte 4"/>
          <p:cNvSpPr txBox="1">
            <a:spLocks noChangeArrowheads="1"/>
          </p:cNvSpPr>
          <p:nvPr/>
        </p:nvSpPr>
        <p:spPr bwMode="auto">
          <a:xfrm>
            <a:off x="6858000" y="20574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200"/>
              <a:t>Switch</a:t>
            </a:r>
          </a:p>
        </p:txBody>
      </p:sp>
      <p:sp>
        <p:nvSpPr>
          <p:cNvPr id="61461" name="ZoneTexte 5"/>
          <p:cNvSpPr txBox="1">
            <a:spLocks noChangeArrowheads="1"/>
          </p:cNvSpPr>
          <p:nvPr/>
        </p:nvSpPr>
        <p:spPr bwMode="auto">
          <a:xfrm>
            <a:off x="2730045" y="1143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dirty="0" smtClean="0"/>
              <a:t>Mini by-pass</a:t>
            </a:r>
            <a:endParaRPr lang="fr-FR" sz="1800" dirty="0"/>
          </a:p>
        </p:txBody>
      </p:sp>
      <p:pic>
        <p:nvPicPr>
          <p:cNvPr id="25" name="Picture 15" descr="ANd9GcTRY1Fa4aIKZQzYClJWOQxt1PCkNMElBjLRD0S4TESww9PV6PuMWYV5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7891" y="1454944"/>
            <a:ext cx="881372" cy="12017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71800" y="1176734"/>
            <a:ext cx="1394957" cy="151368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16092" y="322729"/>
            <a:ext cx="205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1: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617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38200" y="6524625"/>
            <a:ext cx="304800" cy="33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8010525" cy="1143000"/>
          </a:xfrm>
        </p:spPr>
        <p:txBody>
          <a:bodyPr/>
          <a:lstStyle/>
          <a:p>
            <a:pPr algn="ctr"/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LE </a:t>
            </a:r>
            <a:r>
              <a:rPr lang="en-US" sz="2600" i="1">
                <a:latin typeface="Calibri" charset="0"/>
                <a:ea typeface="ＭＳ Ｐゴシック" charset="0"/>
                <a:cs typeface="ＭＳ Ｐゴシック" charset="0"/>
              </a:rPr>
              <a:t>MINI BY-PASS</a:t>
            </a:r>
            <a:r>
              <a:rPr lang="en-US" sz="2600">
                <a:latin typeface="Calibri" charset="0"/>
                <a:ea typeface="ＭＳ Ｐゴシック" charset="0"/>
                <a:cs typeface="ＭＳ Ｐゴシック" charset="0"/>
              </a:rPr>
              <a:t> EST UNE INTERVENTION EFFICACE ET AVEC UNE MORTALITÉ NULLE DANS NOTRE EXPÉRIENCE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441700" y="5060950"/>
            <a:ext cx="3157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/>
              <a:t>Mortalité post-opératoire</a:t>
            </a:r>
            <a:endParaRPr lang="en-US" sz="160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117725" y="4529138"/>
            <a:ext cx="4518025" cy="317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184400" y="1563688"/>
            <a:ext cx="1588" cy="29654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2386013" y="4529138"/>
            <a:ext cx="4762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3419475" y="4529138"/>
            <a:ext cx="3175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V="1">
            <a:off x="4437063" y="4529138"/>
            <a:ext cx="4762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5472113" y="4529138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6505575" y="4529138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125663" y="4703763"/>
            <a:ext cx="1174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0.001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3222625" y="4703763"/>
            <a:ext cx="9128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0.01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4291013" y="4703763"/>
            <a:ext cx="6492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0.1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5422900" y="4703763"/>
            <a:ext cx="2587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1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6389688" y="4703763"/>
            <a:ext cx="520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>
                <a:solidFill>
                  <a:srgbClr val="000000"/>
                </a:solidFill>
              </a:rPr>
              <a:t>10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119313" y="4527550"/>
            <a:ext cx="65087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2119313" y="4202113"/>
            <a:ext cx="6508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2119313" y="3875088"/>
            <a:ext cx="650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2119313" y="3548063"/>
            <a:ext cx="650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119313" y="3219450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2119313" y="2876550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2119313" y="2547938"/>
            <a:ext cx="650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2119313" y="2222500"/>
            <a:ext cx="650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2119313" y="1895475"/>
            <a:ext cx="6508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2119313" y="1563688"/>
            <a:ext cx="65087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2184400" y="4527550"/>
            <a:ext cx="1588" cy="65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468938" y="3422650"/>
            <a:ext cx="18145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/>
              <a:t>Anneau</a:t>
            </a:r>
            <a:endParaRPr lang="en-US" sz="1600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6035675" y="2036763"/>
            <a:ext cx="16224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600" b="1"/>
              <a:t>By-pass en Y</a:t>
            </a:r>
            <a:endParaRPr lang="en-US" sz="1600"/>
          </a:p>
        </p:txBody>
      </p:sp>
      <p:sp>
        <p:nvSpPr>
          <p:cNvPr id="32800" name="Rectangle 34"/>
          <p:cNvSpPr>
            <a:spLocks noChangeArrowheads="1"/>
          </p:cNvSpPr>
          <p:nvPr/>
        </p:nvSpPr>
        <p:spPr bwMode="auto">
          <a:xfrm>
            <a:off x="4800600" y="1905000"/>
            <a:ext cx="1046163" cy="547688"/>
          </a:xfrm>
          <a:prstGeom prst="rect">
            <a:avLst/>
          </a:prstGeom>
          <a:solidFill>
            <a:srgbClr val="FF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01" name="Rectangle 35"/>
          <p:cNvSpPr>
            <a:spLocks noChangeArrowheads="1"/>
          </p:cNvSpPr>
          <p:nvPr/>
        </p:nvSpPr>
        <p:spPr bwMode="auto">
          <a:xfrm>
            <a:off x="3935413" y="2714625"/>
            <a:ext cx="1408112" cy="1120775"/>
          </a:xfrm>
          <a:prstGeom prst="rect">
            <a:avLst/>
          </a:prstGeom>
          <a:solidFill>
            <a:srgbClr val="FF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02" name="Rectangle 36"/>
          <p:cNvSpPr>
            <a:spLocks noChangeArrowheads="1"/>
          </p:cNvSpPr>
          <p:nvPr/>
        </p:nvSpPr>
        <p:spPr bwMode="auto">
          <a:xfrm>
            <a:off x="1685925" y="4395788"/>
            <a:ext cx="330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18FB1"/>
              </a:buClr>
              <a:buSzPct val="80000"/>
              <a:buFont typeface="Wingdings" charset="0"/>
              <a:buNone/>
              <a:tabLst>
                <a:tab pos="6972300" algn="l"/>
              </a:tabLst>
            </a:pPr>
            <a:r>
              <a:rPr lang="en-US" sz="1300" b="1"/>
              <a:t>10%</a:t>
            </a:r>
            <a:endParaRPr lang="en-US" sz="2400" b="1"/>
          </a:p>
        </p:txBody>
      </p:sp>
      <p:sp>
        <p:nvSpPr>
          <p:cNvPr id="32803" name="Rectangle 37"/>
          <p:cNvSpPr>
            <a:spLocks noChangeArrowheads="1"/>
          </p:cNvSpPr>
          <p:nvPr/>
        </p:nvSpPr>
        <p:spPr bwMode="auto">
          <a:xfrm>
            <a:off x="1685925" y="3036888"/>
            <a:ext cx="3302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18FB1"/>
              </a:buClr>
              <a:buSzPct val="80000"/>
              <a:buFont typeface="Wingdings" charset="0"/>
              <a:buNone/>
              <a:tabLst>
                <a:tab pos="6972300" algn="l"/>
              </a:tabLst>
            </a:pPr>
            <a:r>
              <a:rPr lang="en-US" sz="1300" b="1"/>
              <a:t>50%</a:t>
            </a:r>
            <a:endParaRPr lang="en-US" sz="2400" b="1"/>
          </a:p>
        </p:txBody>
      </p:sp>
      <p:sp>
        <p:nvSpPr>
          <p:cNvPr id="32804" name="Rectangle 38"/>
          <p:cNvSpPr>
            <a:spLocks noChangeArrowheads="1"/>
          </p:cNvSpPr>
          <p:nvPr/>
        </p:nvSpPr>
        <p:spPr bwMode="auto">
          <a:xfrm>
            <a:off x="1685925" y="1474788"/>
            <a:ext cx="422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118FB1"/>
              </a:buClr>
              <a:buSzPct val="80000"/>
              <a:buFont typeface="Wingdings" charset="0"/>
              <a:buNone/>
              <a:tabLst>
                <a:tab pos="6972300" algn="l"/>
              </a:tabLst>
            </a:pPr>
            <a:r>
              <a:rPr lang="en-US" sz="1300" b="1"/>
              <a:t>100%</a:t>
            </a:r>
            <a:endParaRPr lang="en-US" sz="2400" b="1"/>
          </a:p>
        </p:txBody>
      </p:sp>
      <p:sp>
        <p:nvSpPr>
          <p:cNvPr id="32807" name="Line 41"/>
          <p:cNvSpPr>
            <a:spLocks noChangeShapeType="1"/>
          </p:cNvSpPr>
          <p:nvPr/>
        </p:nvSpPr>
        <p:spPr bwMode="auto">
          <a:xfrm flipH="1" flipV="1">
            <a:off x="4648200" y="2438400"/>
            <a:ext cx="11113" cy="12541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808" name="Line 42"/>
          <p:cNvSpPr>
            <a:spLocks noChangeShapeType="1"/>
          </p:cNvSpPr>
          <p:nvPr/>
        </p:nvSpPr>
        <p:spPr bwMode="auto">
          <a:xfrm flipV="1">
            <a:off x="5292725" y="1860550"/>
            <a:ext cx="1588" cy="7159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2809" name="Picture 44" descr="Roux en 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"/>
          <a:stretch>
            <a:fillRect/>
          </a:stretch>
        </p:blipFill>
        <p:spPr bwMode="auto">
          <a:xfrm>
            <a:off x="7696200" y="1524000"/>
            <a:ext cx="8953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45" descr="B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>
            <a:fillRect/>
          </a:stretch>
        </p:blipFill>
        <p:spPr bwMode="auto">
          <a:xfrm>
            <a:off x="7696200" y="3276600"/>
            <a:ext cx="88741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1" name="ZoneTexte 1"/>
          <p:cNvSpPr txBox="1">
            <a:spLocks noChangeArrowheads="1"/>
          </p:cNvSpPr>
          <p:nvPr/>
        </p:nvSpPr>
        <p:spPr bwMode="auto">
          <a:xfrm>
            <a:off x="4038600" y="19050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/>
          </a:p>
        </p:txBody>
      </p:sp>
      <p:sp>
        <p:nvSpPr>
          <p:cNvPr id="32812" name="ZoneTexte 2"/>
          <p:cNvSpPr txBox="1">
            <a:spLocks noChangeArrowheads="1"/>
          </p:cNvSpPr>
          <p:nvPr/>
        </p:nvSpPr>
        <p:spPr bwMode="auto">
          <a:xfrm>
            <a:off x="4038600" y="1828800"/>
            <a:ext cx="22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/>
          </a:p>
        </p:txBody>
      </p:sp>
      <p:sp>
        <p:nvSpPr>
          <p:cNvPr id="32813" name="Line 41"/>
          <p:cNvSpPr>
            <a:spLocks noChangeShapeType="1"/>
          </p:cNvSpPr>
          <p:nvPr/>
        </p:nvSpPr>
        <p:spPr bwMode="auto">
          <a:xfrm flipV="1">
            <a:off x="4724400" y="1600200"/>
            <a:ext cx="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814" name="Rectangle 35"/>
          <p:cNvSpPr>
            <a:spLocks noChangeArrowheads="1"/>
          </p:cNvSpPr>
          <p:nvPr/>
        </p:nvSpPr>
        <p:spPr bwMode="auto">
          <a:xfrm>
            <a:off x="4267200" y="1676400"/>
            <a:ext cx="914400" cy="457200"/>
          </a:xfrm>
          <a:prstGeom prst="rect">
            <a:avLst/>
          </a:prstGeom>
          <a:solidFill>
            <a:srgbClr val="FFFF33">
              <a:alpha val="45097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815" name="ZoneTexte 5"/>
          <p:cNvSpPr txBox="1">
            <a:spLocks noChangeArrowheads="1"/>
          </p:cNvSpPr>
          <p:nvPr/>
        </p:nvSpPr>
        <p:spPr bwMode="auto">
          <a:xfrm>
            <a:off x="2590800" y="1676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b="1" u="sng"/>
              <a:t>Mini by-pass</a:t>
            </a:r>
          </a:p>
        </p:txBody>
      </p:sp>
      <p:pic>
        <p:nvPicPr>
          <p:cNvPr id="50" name="Picture 15" descr="ANd9GcTRY1Fa4aIKZQzYClJWOQxt1PCkNMElBjLRD0S4TESww9PV6PuMWYV5hA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4876800"/>
            <a:ext cx="881372" cy="1201738"/>
          </a:xfrm>
        </p:spPr>
      </p:pic>
      <p:sp>
        <p:nvSpPr>
          <p:cNvPr id="3" name="ZoneTexte 2"/>
          <p:cNvSpPr txBox="1"/>
          <p:nvPr/>
        </p:nvSpPr>
        <p:spPr>
          <a:xfrm rot="16200000">
            <a:off x="184666" y="30157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Guérison du diabète (%)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310634" y="29776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Perte d’excès de poids</a:t>
            </a:r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7620000" y="28194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FFFF"/>
                </a:solidFill>
              </a:rPr>
              <a:t>By-pass en Y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96200" y="4419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Anneau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620000" y="6096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Mini by-pass</a:t>
            </a:r>
            <a:endParaRPr lang="fr-FR" sz="1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219200" y="5757076"/>
            <a:ext cx="127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Figure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6548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360</Words>
  <Application>Microsoft Macintosh PowerPoint</Application>
  <PresentationFormat>Présentation à l'écran (4:3)</PresentationFormat>
  <Paragraphs>56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Diabetes Surgical Interventions (DSI) </vt:lpstr>
      <vt:lpstr>LE MINI BY-PASS EST UNE INTERVENTION EFFICACE ET AVEC UNE MORTALITÉ NULLE DANS NOTRE EXPÉRIENCE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SOPRANI</dc:creator>
  <cp:lastModifiedBy>ANTOINE SOPRANI</cp:lastModifiedBy>
  <cp:revision>11</cp:revision>
  <dcterms:created xsi:type="dcterms:W3CDTF">2014-10-28T19:11:32Z</dcterms:created>
  <dcterms:modified xsi:type="dcterms:W3CDTF">2014-10-28T21:11:49Z</dcterms:modified>
</cp:coreProperties>
</file>